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alibri" panose="020F0502020204030204" pitchFamily="34" charset="0"/>
      <p:regular r:id="rId13"/>
      <p:bold r:id="rId14"/>
      <p:italic r:id="rId15"/>
      <p:boldItalic r:id="rId16"/>
    </p:embeddedFont>
    <p:embeddedFont>
      <p:font typeface="Syne Extra Bold" panose="020B0604020202020204" charset="0"/>
      <p:regular r:id="rId17"/>
    </p:embeddedFont>
    <p:embeddedFont>
      <p:font typeface="Syne" panose="020B0604020202020204" charset="0"/>
      <p:regular r:id="rId18"/>
    </p:embeddedFont>
  </p:embeddedFontLst>
  <p:defaultTextStyle>
    <a:defPPr>
      <a:defRPr lang="ta-I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3" d="100"/>
          <a:sy n="73" d="100"/>
        </p:scale>
        <p:origin x="485"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8741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809869"/>
            <a:ext cx="7556421" cy="3543895"/>
          </a:xfrm>
          <a:prstGeom prst="rect">
            <a:avLst/>
          </a:prstGeom>
          <a:noFill/>
          <a:ln/>
        </p:spPr>
        <p:txBody>
          <a:bodyPr wrap="square" lIns="0" tIns="0" rIns="0" bIns="0" rtlCol="0" anchor="t"/>
          <a:lstStyle/>
          <a:p>
            <a:pPr marL="0" indent="0" algn="l">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Modern Product Management in 2025: Leading the Future of Innovation</a:t>
            </a:r>
            <a:endParaRPr lang="en-US" sz="4450" dirty="0"/>
          </a:p>
        </p:txBody>
      </p:sp>
      <p:sp>
        <p:nvSpPr>
          <p:cNvPr id="4" name="Text 1"/>
          <p:cNvSpPr/>
          <p:nvPr/>
        </p:nvSpPr>
        <p:spPr>
          <a:xfrm>
            <a:off x="793790" y="5693926"/>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Discover how product management is evolving into a strategic, AI-powered discipline that drives business transformation and customer success.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137529"/>
          </a:xfrm>
          <a:prstGeom prst="rect">
            <a:avLst/>
          </a:prstGeom>
        </p:spPr>
      </p:pic>
      <p:sp>
        <p:nvSpPr>
          <p:cNvPr id="3" name="Text 0"/>
          <p:cNvSpPr/>
          <p:nvPr/>
        </p:nvSpPr>
        <p:spPr>
          <a:xfrm>
            <a:off x="598408" y="2768679"/>
            <a:ext cx="12186166" cy="1068705"/>
          </a:xfrm>
          <a:prstGeom prst="rect">
            <a:avLst/>
          </a:prstGeom>
          <a:noFill/>
          <a:ln/>
        </p:spPr>
        <p:txBody>
          <a:bodyPr wrap="none" lIns="0" tIns="0" rIns="0" bIns="0" rtlCol="0" anchor="t"/>
          <a:lstStyle/>
          <a:p>
            <a:pPr marL="0" indent="0" algn="l">
              <a:lnSpc>
                <a:spcPts val="8400"/>
              </a:lnSpc>
              <a:buNone/>
            </a:pPr>
            <a:r>
              <a:rPr lang="en-US" sz="6700" b="1" dirty="0">
                <a:solidFill>
                  <a:srgbClr val="F0F4F1"/>
                </a:solidFill>
                <a:latin typeface="Syne Extra Bold" pitchFamily="34" charset="0"/>
                <a:ea typeface="Syne Extra Bold" pitchFamily="34" charset="-122"/>
                <a:cs typeface="Syne Extra Bold" pitchFamily="34" charset="-120"/>
              </a:rPr>
              <a:t>The Future is Now</a:t>
            </a:r>
            <a:endParaRPr lang="en-US" sz="6700" dirty="0"/>
          </a:p>
        </p:txBody>
      </p:sp>
      <p:sp>
        <p:nvSpPr>
          <p:cNvPr id="4" name="Text 1"/>
          <p:cNvSpPr/>
          <p:nvPr/>
        </p:nvSpPr>
        <p:spPr>
          <a:xfrm>
            <a:off x="598408" y="4093845"/>
            <a:ext cx="13433584" cy="273487"/>
          </a:xfrm>
          <a:prstGeom prst="rect">
            <a:avLst/>
          </a:prstGeom>
          <a:noFill/>
          <a:ln/>
        </p:spPr>
        <p:txBody>
          <a:bodyPr wrap="none" lIns="0" tIns="0" rIns="0" bIns="0" rtlCol="0" anchor="t"/>
          <a:lstStyle/>
          <a:p>
            <a:pPr marL="0" indent="0" algn="l">
              <a:lnSpc>
                <a:spcPts val="2150"/>
              </a:lnSpc>
              <a:buNone/>
            </a:pPr>
            <a:r>
              <a:rPr lang="en-US" sz="1300" dirty="0">
                <a:solidFill>
                  <a:srgbClr val="D7E5D8"/>
                </a:solidFill>
                <a:latin typeface="Syne" pitchFamily="34" charset="0"/>
                <a:ea typeface="Syne" pitchFamily="34" charset="-122"/>
                <a:cs typeface="Syne" pitchFamily="34" charset="-120"/>
              </a:rPr>
              <a:t>Product management in 2025 is a strategic, AI-empowered, ethically grounded discipline that sits at the intersection of technology, business, and customer value.</a:t>
            </a:r>
            <a:endParaRPr lang="en-US" sz="1300" dirty="0"/>
          </a:p>
        </p:txBody>
      </p:sp>
      <p:sp>
        <p:nvSpPr>
          <p:cNvPr id="5" name="Shape 2"/>
          <p:cNvSpPr/>
          <p:nvPr/>
        </p:nvSpPr>
        <p:spPr>
          <a:xfrm>
            <a:off x="598408" y="4559618"/>
            <a:ext cx="13433584" cy="1273731"/>
          </a:xfrm>
          <a:prstGeom prst="roundRect">
            <a:avLst>
              <a:gd name="adj" fmla="val 5639"/>
            </a:avLst>
          </a:prstGeom>
          <a:solidFill>
            <a:srgbClr val="547808"/>
          </a:solidFill>
          <a:ln w="7620">
            <a:solidFill>
              <a:srgbClr val="6D9121"/>
            </a:solidFill>
            <a:prstDash val="solid"/>
          </a:ln>
        </p:spPr>
      </p:sp>
      <p:sp>
        <p:nvSpPr>
          <p:cNvPr id="6" name="Shape 3"/>
          <p:cNvSpPr/>
          <p:nvPr/>
        </p:nvSpPr>
        <p:spPr>
          <a:xfrm>
            <a:off x="606028" y="4567238"/>
            <a:ext cx="4472702" cy="1258491"/>
          </a:xfrm>
          <a:prstGeom prst="roundRect">
            <a:avLst>
              <a:gd name="adj" fmla="val 5707"/>
            </a:avLst>
          </a:prstGeom>
          <a:solidFill>
            <a:srgbClr val="547808"/>
          </a:solidFill>
          <a:ln/>
        </p:spPr>
      </p:sp>
      <p:sp>
        <p:nvSpPr>
          <p:cNvPr id="7" name="Text 4"/>
          <p:cNvSpPr/>
          <p:nvPr/>
        </p:nvSpPr>
        <p:spPr>
          <a:xfrm>
            <a:off x="777002" y="4738211"/>
            <a:ext cx="3495556" cy="267057"/>
          </a:xfrm>
          <a:prstGeom prst="rect">
            <a:avLst/>
          </a:prstGeom>
          <a:noFill/>
          <a:ln/>
        </p:spPr>
        <p:txBody>
          <a:bodyPr wrap="none" lIns="0" tIns="0" rIns="0" bIns="0" rtlCol="0" anchor="t"/>
          <a:lstStyle/>
          <a:p>
            <a:pPr marL="0" indent="0" algn="l">
              <a:lnSpc>
                <a:spcPts val="2100"/>
              </a:lnSpc>
              <a:buNone/>
            </a:pPr>
            <a:r>
              <a:rPr lang="en-US" sz="1650" b="1" dirty="0">
                <a:solidFill>
                  <a:srgbClr val="FFFFFF"/>
                </a:solidFill>
                <a:latin typeface="Syne Extra Bold" pitchFamily="34" charset="0"/>
                <a:ea typeface="Syne Extra Bold" pitchFamily="34" charset="-122"/>
                <a:cs typeface="Syne Extra Bold" pitchFamily="34" charset="-120"/>
              </a:rPr>
              <a:t>Continuous Learning</a:t>
            </a:r>
            <a:endParaRPr lang="en-US" sz="1650" dirty="0"/>
          </a:p>
        </p:txBody>
      </p:sp>
      <p:sp>
        <p:nvSpPr>
          <p:cNvPr id="8" name="Text 5"/>
          <p:cNvSpPr/>
          <p:nvPr/>
        </p:nvSpPr>
        <p:spPr>
          <a:xfrm>
            <a:off x="777002" y="5107781"/>
            <a:ext cx="4130754" cy="546973"/>
          </a:xfrm>
          <a:prstGeom prst="rect">
            <a:avLst/>
          </a:prstGeom>
          <a:noFill/>
          <a:ln/>
        </p:spPr>
        <p:txBody>
          <a:bodyPr wrap="square" lIns="0" tIns="0" rIns="0" bIns="0" rtlCol="0" anchor="t"/>
          <a:lstStyle/>
          <a:p>
            <a:pPr marL="0" indent="0" algn="l">
              <a:lnSpc>
                <a:spcPts val="2150"/>
              </a:lnSpc>
              <a:buNone/>
            </a:pPr>
            <a:r>
              <a:rPr lang="en-US" sz="1300" dirty="0">
                <a:solidFill>
                  <a:srgbClr val="FFFFFF"/>
                </a:solidFill>
                <a:latin typeface="Syne" pitchFamily="34" charset="0"/>
                <a:ea typeface="Syne" pitchFamily="34" charset="-122"/>
                <a:cs typeface="Syne" pitchFamily="34" charset="-120"/>
              </a:rPr>
              <a:t>Stay ahead through experimentation and skill development</a:t>
            </a:r>
            <a:endParaRPr lang="en-US" sz="1300" dirty="0"/>
          </a:p>
        </p:txBody>
      </p:sp>
      <p:sp>
        <p:nvSpPr>
          <p:cNvPr id="9" name="Shape 6"/>
          <p:cNvSpPr/>
          <p:nvPr/>
        </p:nvSpPr>
        <p:spPr>
          <a:xfrm>
            <a:off x="5078730" y="4567238"/>
            <a:ext cx="4472821" cy="1258491"/>
          </a:xfrm>
          <a:prstGeom prst="rect">
            <a:avLst/>
          </a:prstGeom>
          <a:solidFill>
            <a:srgbClr val="547808"/>
          </a:solidFill>
          <a:ln/>
        </p:spPr>
      </p:sp>
      <p:sp>
        <p:nvSpPr>
          <p:cNvPr id="10" name="Shape 7"/>
          <p:cNvSpPr/>
          <p:nvPr/>
        </p:nvSpPr>
        <p:spPr>
          <a:xfrm>
            <a:off x="5078730" y="4567238"/>
            <a:ext cx="22860" cy="1258491"/>
          </a:xfrm>
          <a:prstGeom prst="roundRect">
            <a:avLst>
              <a:gd name="adj" fmla="val 314181"/>
            </a:avLst>
          </a:prstGeom>
          <a:solidFill>
            <a:srgbClr val="6D9121"/>
          </a:solidFill>
          <a:ln/>
        </p:spPr>
      </p:sp>
      <p:sp>
        <p:nvSpPr>
          <p:cNvPr id="11" name="Text 8"/>
          <p:cNvSpPr/>
          <p:nvPr/>
        </p:nvSpPr>
        <p:spPr>
          <a:xfrm>
            <a:off x="5249704" y="4738211"/>
            <a:ext cx="4130873" cy="534114"/>
          </a:xfrm>
          <a:prstGeom prst="rect">
            <a:avLst/>
          </a:prstGeom>
          <a:noFill/>
          <a:ln/>
        </p:spPr>
        <p:txBody>
          <a:bodyPr wrap="square" lIns="0" tIns="0" rIns="0" bIns="0" rtlCol="0" anchor="t"/>
          <a:lstStyle/>
          <a:p>
            <a:pPr marL="0" indent="0" algn="l">
              <a:lnSpc>
                <a:spcPts val="2100"/>
              </a:lnSpc>
              <a:buNone/>
            </a:pPr>
            <a:r>
              <a:rPr lang="en-US" sz="1650" b="1" dirty="0">
                <a:solidFill>
                  <a:srgbClr val="FFFFFF"/>
                </a:solidFill>
                <a:latin typeface="Syne Extra Bold" pitchFamily="34" charset="0"/>
                <a:ea typeface="Syne Extra Bold" pitchFamily="34" charset="-122"/>
                <a:cs typeface="Syne Extra Bold" pitchFamily="34" charset="-120"/>
              </a:rPr>
              <a:t>Cross-Team Collaboration</a:t>
            </a:r>
            <a:endParaRPr lang="en-US" sz="1650" dirty="0"/>
          </a:p>
        </p:txBody>
      </p:sp>
      <p:sp>
        <p:nvSpPr>
          <p:cNvPr id="12" name="Text 9"/>
          <p:cNvSpPr/>
          <p:nvPr/>
        </p:nvSpPr>
        <p:spPr>
          <a:xfrm>
            <a:off x="5249704" y="5374838"/>
            <a:ext cx="4130873" cy="273487"/>
          </a:xfrm>
          <a:prstGeom prst="rect">
            <a:avLst/>
          </a:prstGeom>
          <a:noFill/>
          <a:ln/>
        </p:spPr>
        <p:txBody>
          <a:bodyPr wrap="none" lIns="0" tIns="0" rIns="0" bIns="0" rtlCol="0" anchor="t"/>
          <a:lstStyle/>
          <a:p>
            <a:pPr marL="0" indent="0" algn="l">
              <a:lnSpc>
                <a:spcPts val="2150"/>
              </a:lnSpc>
              <a:buNone/>
            </a:pPr>
            <a:r>
              <a:rPr lang="en-US" sz="1300" dirty="0">
                <a:solidFill>
                  <a:srgbClr val="FFFFFF"/>
                </a:solidFill>
                <a:latin typeface="Syne" pitchFamily="34" charset="0"/>
                <a:ea typeface="Syne" pitchFamily="34" charset="-122"/>
                <a:cs typeface="Syne" pitchFamily="34" charset="-120"/>
              </a:rPr>
              <a:t>Break down silos and drive alignment</a:t>
            </a:r>
            <a:endParaRPr lang="en-US" sz="1300" dirty="0"/>
          </a:p>
        </p:txBody>
      </p:sp>
      <p:sp>
        <p:nvSpPr>
          <p:cNvPr id="13" name="Shape 10"/>
          <p:cNvSpPr/>
          <p:nvPr/>
        </p:nvSpPr>
        <p:spPr>
          <a:xfrm>
            <a:off x="9551551" y="4567238"/>
            <a:ext cx="4472821" cy="1258491"/>
          </a:xfrm>
          <a:prstGeom prst="rect">
            <a:avLst/>
          </a:prstGeom>
          <a:solidFill>
            <a:srgbClr val="547808"/>
          </a:solidFill>
          <a:ln/>
        </p:spPr>
      </p:sp>
      <p:sp>
        <p:nvSpPr>
          <p:cNvPr id="14" name="Shape 11"/>
          <p:cNvSpPr/>
          <p:nvPr/>
        </p:nvSpPr>
        <p:spPr>
          <a:xfrm>
            <a:off x="9551551" y="4567238"/>
            <a:ext cx="22860" cy="1258491"/>
          </a:xfrm>
          <a:prstGeom prst="roundRect">
            <a:avLst>
              <a:gd name="adj" fmla="val 314181"/>
            </a:avLst>
          </a:prstGeom>
          <a:solidFill>
            <a:srgbClr val="6D9121"/>
          </a:solidFill>
          <a:ln/>
        </p:spPr>
      </p:sp>
      <p:sp>
        <p:nvSpPr>
          <p:cNvPr id="15" name="Text 12"/>
          <p:cNvSpPr/>
          <p:nvPr/>
        </p:nvSpPr>
        <p:spPr>
          <a:xfrm>
            <a:off x="9722525" y="4738211"/>
            <a:ext cx="3522345" cy="267057"/>
          </a:xfrm>
          <a:prstGeom prst="rect">
            <a:avLst/>
          </a:prstGeom>
          <a:noFill/>
          <a:ln/>
        </p:spPr>
        <p:txBody>
          <a:bodyPr wrap="none" lIns="0" tIns="0" rIns="0" bIns="0" rtlCol="0" anchor="t"/>
          <a:lstStyle/>
          <a:p>
            <a:pPr marL="0" indent="0" algn="l">
              <a:lnSpc>
                <a:spcPts val="2100"/>
              </a:lnSpc>
              <a:buNone/>
            </a:pPr>
            <a:r>
              <a:rPr lang="en-US" sz="1650" b="1" dirty="0">
                <a:solidFill>
                  <a:srgbClr val="FFFFFF"/>
                </a:solidFill>
                <a:latin typeface="Syne Extra Bold" pitchFamily="34" charset="0"/>
                <a:ea typeface="Syne Extra Bold" pitchFamily="34" charset="-122"/>
                <a:cs typeface="Syne Extra Bold" pitchFamily="34" charset="-120"/>
              </a:rPr>
              <a:t>Strategic Leadership</a:t>
            </a:r>
            <a:endParaRPr lang="en-US" sz="1650" dirty="0"/>
          </a:p>
        </p:txBody>
      </p:sp>
      <p:sp>
        <p:nvSpPr>
          <p:cNvPr id="16" name="Text 13"/>
          <p:cNvSpPr/>
          <p:nvPr/>
        </p:nvSpPr>
        <p:spPr>
          <a:xfrm>
            <a:off x="9722525" y="5107781"/>
            <a:ext cx="4130873" cy="273487"/>
          </a:xfrm>
          <a:prstGeom prst="rect">
            <a:avLst/>
          </a:prstGeom>
          <a:noFill/>
          <a:ln/>
        </p:spPr>
        <p:txBody>
          <a:bodyPr wrap="none" lIns="0" tIns="0" rIns="0" bIns="0" rtlCol="0" anchor="t"/>
          <a:lstStyle/>
          <a:p>
            <a:pPr marL="0" indent="0" algn="l">
              <a:lnSpc>
                <a:spcPts val="2150"/>
              </a:lnSpc>
              <a:buNone/>
            </a:pPr>
            <a:r>
              <a:rPr lang="en-US" sz="1300" dirty="0">
                <a:solidFill>
                  <a:srgbClr val="FFFFFF"/>
                </a:solidFill>
                <a:latin typeface="Syne" pitchFamily="34" charset="0"/>
                <a:ea typeface="Syne" pitchFamily="34" charset="-122"/>
                <a:cs typeface="Syne" pitchFamily="34" charset="-120"/>
              </a:rPr>
              <a:t>Shape business growth and customer delight</a:t>
            </a:r>
            <a:endParaRPr lang="en-US" sz="1300" dirty="0"/>
          </a:p>
        </p:txBody>
      </p:sp>
      <p:sp>
        <p:nvSpPr>
          <p:cNvPr id="17" name="Text 14"/>
          <p:cNvSpPr/>
          <p:nvPr/>
        </p:nvSpPr>
        <p:spPr>
          <a:xfrm>
            <a:off x="854869" y="6282095"/>
            <a:ext cx="11695271" cy="320516"/>
          </a:xfrm>
          <a:prstGeom prst="rect">
            <a:avLst/>
          </a:prstGeom>
          <a:noFill/>
          <a:ln/>
        </p:spPr>
        <p:txBody>
          <a:bodyPr wrap="none" lIns="0" tIns="0" rIns="0" bIns="0" rtlCol="0" anchor="t"/>
          <a:lstStyle/>
          <a:p>
            <a:pPr marL="0" indent="0" algn="l">
              <a:lnSpc>
                <a:spcPts val="2500"/>
              </a:lnSpc>
              <a:buNone/>
            </a:pPr>
            <a:r>
              <a:rPr lang="en-US" sz="2000" b="1" dirty="0">
                <a:solidFill>
                  <a:srgbClr val="F0F4F1"/>
                </a:solidFill>
                <a:latin typeface="Syne Extra Bold" pitchFamily="34" charset="0"/>
                <a:ea typeface="Syne Extra Bold" pitchFamily="34" charset="-122"/>
                <a:cs typeface="Syne Extra Bold" pitchFamily="34" charset="-120"/>
              </a:rPr>
              <a:t>Are you ready to lead the future of product management?</a:t>
            </a:r>
            <a:endParaRPr lang="en-US" sz="2000" dirty="0"/>
          </a:p>
        </p:txBody>
      </p:sp>
      <p:sp>
        <p:nvSpPr>
          <p:cNvPr id="18" name="Text 15"/>
          <p:cNvSpPr/>
          <p:nvPr/>
        </p:nvSpPr>
        <p:spPr>
          <a:xfrm>
            <a:off x="854869" y="6859072"/>
            <a:ext cx="13177123" cy="546973"/>
          </a:xfrm>
          <a:prstGeom prst="rect">
            <a:avLst/>
          </a:prstGeom>
          <a:noFill/>
          <a:ln/>
        </p:spPr>
        <p:txBody>
          <a:bodyPr wrap="square" lIns="0" tIns="0" rIns="0" bIns="0" rtlCol="0" anchor="t"/>
          <a:lstStyle/>
          <a:p>
            <a:pPr marL="0" indent="0" algn="l">
              <a:lnSpc>
                <a:spcPts val="2150"/>
              </a:lnSpc>
              <a:buNone/>
            </a:pPr>
            <a:r>
              <a:rPr lang="en-US" sz="1300" dirty="0">
                <a:solidFill>
                  <a:srgbClr val="D7E5D8"/>
                </a:solidFill>
                <a:latin typeface="Syne" pitchFamily="34" charset="0"/>
                <a:ea typeface="Syne" pitchFamily="34" charset="-122"/>
                <a:cs typeface="Syne" pitchFamily="34" charset="-120"/>
              </a:rPr>
              <a:t>The time to act is now. Embrace change, invest in AI capabilities, champion ethical practices, and lead with vision. Your next product decision could define your company's trajectory for years to come.</a:t>
            </a:r>
            <a:endParaRPr lang="en-US" sz="1300" dirty="0"/>
          </a:p>
        </p:txBody>
      </p:sp>
      <p:sp>
        <p:nvSpPr>
          <p:cNvPr id="19" name="Shape 16"/>
          <p:cNvSpPr/>
          <p:nvPr/>
        </p:nvSpPr>
        <p:spPr>
          <a:xfrm>
            <a:off x="598408" y="6025634"/>
            <a:ext cx="22860" cy="1572697"/>
          </a:xfrm>
          <a:prstGeom prst="rect">
            <a:avLst/>
          </a:prstGeom>
          <a:solidFill>
            <a:srgbClr val="A9F00F"/>
          </a:solidFill>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69344"/>
          </a:xfrm>
          <a:prstGeom prst="rect">
            <a:avLst/>
          </a:prstGeom>
        </p:spPr>
      </p:pic>
      <p:sp>
        <p:nvSpPr>
          <p:cNvPr id="3" name="Text 0"/>
          <p:cNvSpPr/>
          <p:nvPr/>
        </p:nvSpPr>
        <p:spPr>
          <a:xfrm>
            <a:off x="663416" y="2891790"/>
            <a:ext cx="13303568" cy="1184672"/>
          </a:xfrm>
          <a:prstGeom prst="rect">
            <a:avLst/>
          </a:prstGeom>
          <a:noFill/>
          <a:ln/>
        </p:spPr>
        <p:txBody>
          <a:bodyPr wrap="square" lIns="0" tIns="0" rIns="0" bIns="0" rtlCol="0" anchor="t"/>
          <a:lstStyle/>
          <a:p>
            <a:pPr marL="0" indent="0" algn="l">
              <a:lnSpc>
                <a:spcPts val="4650"/>
              </a:lnSpc>
              <a:buNone/>
            </a:pPr>
            <a:r>
              <a:rPr lang="en-US" sz="3700" b="1" dirty="0">
                <a:solidFill>
                  <a:srgbClr val="F0F4F1"/>
                </a:solidFill>
                <a:latin typeface="Syne Extra Bold" pitchFamily="34" charset="0"/>
                <a:ea typeface="Syne Extra Bold" pitchFamily="34" charset="-122"/>
                <a:cs typeface="Syne Extra Bold" pitchFamily="34" charset="-120"/>
              </a:rPr>
              <a:t>The New Era of Product Management</a:t>
            </a:r>
            <a:endParaRPr lang="en-US" sz="3700" dirty="0"/>
          </a:p>
        </p:txBody>
      </p:sp>
      <p:sp>
        <p:nvSpPr>
          <p:cNvPr id="4" name="Text 1"/>
          <p:cNvSpPr/>
          <p:nvPr/>
        </p:nvSpPr>
        <p:spPr>
          <a:xfrm>
            <a:off x="663416" y="4360783"/>
            <a:ext cx="13303568" cy="606504"/>
          </a:xfrm>
          <a:prstGeom prst="rect">
            <a:avLst/>
          </a:prstGeom>
          <a:noFill/>
          <a:ln/>
        </p:spPr>
        <p:txBody>
          <a:bodyPr wrap="square" lIns="0" tIns="0" rIns="0" bIns="0" rtlCol="0" anchor="t"/>
          <a:lstStyle/>
          <a:p>
            <a:pPr marL="0" indent="0" algn="l">
              <a:lnSpc>
                <a:spcPts val="2350"/>
              </a:lnSpc>
              <a:buNone/>
            </a:pPr>
            <a:r>
              <a:rPr lang="en-US" sz="1450" dirty="0">
                <a:solidFill>
                  <a:srgbClr val="D7E5D8"/>
                </a:solidFill>
                <a:latin typeface="Syne" pitchFamily="34" charset="0"/>
                <a:ea typeface="Syne" pitchFamily="34" charset="-122"/>
                <a:cs typeface="Syne" pitchFamily="34" charset="-120"/>
              </a:rPr>
              <a:t>Product management has transcended its traditional role of feature delivery to become the cornerstone of business growth and competitive advantage in today's fast-paced market.</a:t>
            </a:r>
            <a:endParaRPr lang="en-US" sz="1450" dirty="0"/>
          </a:p>
        </p:txBody>
      </p:sp>
      <p:sp>
        <p:nvSpPr>
          <p:cNvPr id="5" name="Shape 2"/>
          <p:cNvSpPr/>
          <p:nvPr/>
        </p:nvSpPr>
        <p:spPr>
          <a:xfrm>
            <a:off x="663416" y="5180528"/>
            <a:ext cx="4308158" cy="1706761"/>
          </a:xfrm>
          <a:prstGeom prst="roundRect">
            <a:avLst>
              <a:gd name="adj" fmla="val 4665"/>
            </a:avLst>
          </a:prstGeom>
          <a:solidFill>
            <a:srgbClr val="547808"/>
          </a:solidFill>
          <a:ln w="7620">
            <a:solidFill>
              <a:srgbClr val="6D9121"/>
            </a:solidFill>
            <a:prstDash val="solid"/>
          </a:ln>
        </p:spPr>
      </p:sp>
      <p:sp>
        <p:nvSpPr>
          <p:cNvPr id="6" name="Text 3"/>
          <p:cNvSpPr/>
          <p:nvPr/>
        </p:nvSpPr>
        <p:spPr>
          <a:xfrm>
            <a:off x="860584" y="5377696"/>
            <a:ext cx="3171230" cy="296108"/>
          </a:xfrm>
          <a:prstGeom prst="rect">
            <a:avLst/>
          </a:prstGeom>
          <a:noFill/>
          <a:ln/>
        </p:spPr>
        <p:txBody>
          <a:bodyPr wrap="none" lIns="0" tIns="0" rIns="0" bIns="0" rtlCol="0" anchor="t"/>
          <a:lstStyle/>
          <a:p>
            <a:pPr marL="0" indent="0" algn="l">
              <a:lnSpc>
                <a:spcPts val="2300"/>
              </a:lnSpc>
              <a:buNone/>
            </a:pPr>
            <a:r>
              <a:rPr lang="en-US" sz="1850" b="1" dirty="0">
                <a:solidFill>
                  <a:srgbClr val="FFFFFF"/>
                </a:solidFill>
                <a:latin typeface="Syne Extra Bold" pitchFamily="34" charset="0"/>
                <a:ea typeface="Syne Extra Bold" pitchFamily="34" charset="-122"/>
                <a:cs typeface="Syne Extra Bold" pitchFamily="34" charset="-120"/>
              </a:rPr>
              <a:t>Strategic Impact</a:t>
            </a:r>
            <a:endParaRPr lang="en-US" sz="1850" dirty="0"/>
          </a:p>
        </p:txBody>
      </p:sp>
      <p:sp>
        <p:nvSpPr>
          <p:cNvPr id="7" name="Text 4"/>
          <p:cNvSpPr/>
          <p:nvPr/>
        </p:nvSpPr>
        <p:spPr>
          <a:xfrm>
            <a:off x="860584" y="5787509"/>
            <a:ext cx="3913823" cy="606504"/>
          </a:xfrm>
          <a:prstGeom prst="rect">
            <a:avLst/>
          </a:prstGeom>
          <a:noFill/>
          <a:ln/>
        </p:spPr>
        <p:txBody>
          <a:bodyPr wrap="square" lIns="0" tIns="0" rIns="0" bIns="0" rtlCol="0" anchor="t"/>
          <a:lstStyle/>
          <a:p>
            <a:pPr marL="0" indent="0" algn="l">
              <a:lnSpc>
                <a:spcPts val="2350"/>
              </a:lnSpc>
              <a:buNone/>
            </a:pPr>
            <a:r>
              <a:rPr lang="en-US" sz="1450" dirty="0">
                <a:solidFill>
                  <a:srgbClr val="FFFFFF"/>
                </a:solidFill>
                <a:latin typeface="Syne" pitchFamily="34" charset="0"/>
                <a:ea typeface="Syne" pitchFamily="34" charset="-122"/>
                <a:cs typeface="Syne" pitchFamily="34" charset="-120"/>
              </a:rPr>
              <a:t>PMs now drive business strategy, not just execution</a:t>
            </a:r>
            <a:endParaRPr lang="en-US" sz="1450" dirty="0"/>
          </a:p>
        </p:txBody>
      </p:sp>
      <p:sp>
        <p:nvSpPr>
          <p:cNvPr id="8" name="Shape 5"/>
          <p:cNvSpPr/>
          <p:nvPr/>
        </p:nvSpPr>
        <p:spPr>
          <a:xfrm>
            <a:off x="5161121" y="5180528"/>
            <a:ext cx="4308158" cy="1706761"/>
          </a:xfrm>
          <a:prstGeom prst="roundRect">
            <a:avLst>
              <a:gd name="adj" fmla="val 4665"/>
            </a:avLst>
          </a:prstGeom>
          <a:solidFill>
            <a:srgbClr val="547808"/>
          </a:solidFill>
          <a:ln w="7620">
            <a:solidFill>
              <a:srgbClr val="6D9121"/>
            </a:solidFill>
            <a:prstDash val="solid"/>
          </a:ln>
        </p:spPr>
      </p:sp>
      <p:sp>
        <p:nvSpPr>
          <p:cNvPr id="9" name="Text 6"/>
          <p:cNvSpPr/>
          <p:nvPr/>
        </p:nvSpPr>
        <p:spPr>
          <a:xfrm>
            <a:off x="5358289" y="5377696"/>
            <a:ext cx="2797612" cy="296108"/>
          </a:xfrm>
          <a:prstGeom prst="rect">
            <a:avLst/>
          </a:prstGeom>
          <a:noFill/>
          <a:ln/>
        </p:spPr>
        <p:txBody>
          <a:bodyPr wrap="none" lIns="0" tIns="0" rIns="0" bIns="0" rtlCol="0" anchor="t"/>
          <a:lstStyle/>
          <a:p>
            <a:pPr marL="0" indent="0" algn="l">
              <a:lnSpc>
                <a:spcPts val="2300"/>
              </a:lnSpc>
              <a:buNone/>
            </a:pPr>
            <a:r>
              <a:rPr lang="en-US" sz="1850" b="1" dirty="0">
                <a:solidFill>
                  <a:srgbClr val="FFFFFF"/>
                </a:solidFill>
                <a:latin typeface="Syne Extra Bold" pitchFamily="34" charset="0"/>
                <a:ea typeface="Syne Extra Bold" pitchFamily="34" charset="-122"/>
                <a:cs typeface="Syne Extra Bold" pitchFamily="34" charset="-120"/>
              </a:rPr>
              <a:t>Speed Matters</a:t>
            </a:r>
            <a:endParaRPr lang="en-US" sz="1850" dirty="0"/>
          </a:p>
        </p:txBody>
      </p:sp>
      <p:sp>
        <p:nvSpPr>
          <p:cNvPr id="10" name="Text 7"/>
          <p:cNvSpPr/>
          <p:nvPr/>
        </p:nvSpPr>
        <p:spPr>
          <a:xfrm>
            <a:off x="5358289" y="5787509"/>
            <a:ext cx="3913823" cy="606504"/>
          </a:xfrm>
          <a:prstGeom prst="rect">
            <a:avLst/>
          </a:prstGeom>
          <a:noFill/>
          <a:ln/>
        </p:spPr>
        <p:txBody>
          <a:bodyPr wrap="square" lIns="0" tIns="0" rIns="0" bIns="0" rtlCol="0" anchor="t"/>
          <a:lstStyle/>
          <a:p>
            <a:pPr marL="0" indent="0" algn="l">
              <a:lnSpc>
                <a:spcPts val="2350"/>
              </a:lnSpc>
              <a:buNone/>
            </a:pPr>
            <a:r>
              <a:rPr lang="en-US" sz="1450" dirty="0">
                <a:solidFill>
                  <a:srgbClr val="FFFFFF"/>
                </a:solidFill>
                <a:latin typeface="Syne" pitchFamily="34" charset="0"/>
                <a:ea typeface="Syne" pitchFamily="34" charset="-122"/>
                <a:cs typeface="Syne" pitchFamily="34" charset="-120"/>
              </a:rPr>
              <a:t>S&amp;P 500 company lifespan dropped from 61 years to under 18</a:t>
            </a:r>
            <a:endParaRPr lang="en-US" sz="1450" dirty="0"/>
          </a:p>
        </p:txBody>
      </p:sp>
      <p:sp>
        <p:nvSpPr>
          <p:cNvPr id="11" name="Shape 8"/>
          <p:cNvSpPr/>
          <p:nvPr/>
        </p:nvSpPr>
        <p:spPr>
          <a:xfrm>
            <a:off x="9658826" y="5180528"/>
            <a:ext cx="4308158" cy="1706761"/>
          </a:xfrm>
          <a:prstGeom prst="roundRect">
            <a:avLst>
              <a:gd name="adj" fmla="val 4665"/>
            </a:avLst>
          </a:prstGeom>
          <a:solidFill>
            <a:srgbClr val="547808"/>
          </a:solidFill>
          <a:ln w="7620">
            <a:solidFill>
              <a:srgbClr val="6D9121"/>
            </a:solidFill>
            <a:prstDash val="solid"/>
          </a:ln>
        </p:spPr>
      </p:sp>
      <p:sp>
        <p:nvSpPr>
          <p:cNvPr id="12" name="Text 9"/>
          <p:cNvSpPr/>
          <p:nvPr/>
        </p:nvSpPr>
        <p:spPr>
          <a:xfrm>
            <a:off x="9855994" y="5377696"/>
            <a:ext cx="3913823" cy="592217"/>
          </a:xfrm>
          <a:prstGeom prst="rect">
            <a:avLst/>
          </a:prstGeom>
          <a:noFill/>
          <a:ln/>
        </p:spPr>
        <p:txBody>
          <a:bodyPr wrap="square" lIns="0" tIns="0" rIns="0" bIns="0" rtlCol="0" anchor="t"/>
          <a:lstStyle/>
          <a:p>
            <a:pPr marL="0" indent="0" algn="l">
              <a:lnSpc>
                <a:spcPts val="2300"/>
              </a:lnSpc>
              <a:buNone/>
            </a:pPr>
            <a:r>
              <a:rPr lang="en-US" sz="1850" b="1" dirty="0">
                <a:solidFill>
                  <a:srgbClr val="FFFFFF"/>
                </a:solidFill>
                <a:latin typeface="Syne Extra Bold" pitchFamily="34" charset="0"/>
                <a:ea typeface="Syne Extra Bold" pitchFamily="34" charset="-122"/>
                <a:cs typeface="Syne Extra Bold" pitchFamily="34" charset="-120"/>
              </a:rPr>
              <a:t>Customer Excellence</a:t>
            </a:r>
            <a:endParaRPr lang="en-US" sz="1850" dirty="0"/>
          </a:p>
        </p:txBody>
      </p:sp>
      <p:sp>
        <p:nvSpPr>
          <p:cNvPr id="13" name="Text 10"/>
          <p:cNvSpPr/>
          <p:nvPr/>
        </p:nvSpPr>
        <p:spPr>
          <a:xfrm>
            <a:off x="9855994" y="6083618"/>
            <a:ext cx="3913823" cy="606504"/>
          </a:xfrm>
          <a:prstGeom prst="rect">
            <a:avLst/>
          </a:prstGeom>
          <a:noFill/>
          <a:ln/>
        </p:spPr>
        <p:txBody>
          <a:bodyPr wrap="square" lIns="0" tIns="0" rIns="0" bIns="0" rtlCol="0" anchor="t"/>
          <a:lstStyle/>
          <a:p>
            <a:pPr marL="0" indent="0" algn="l">
              <a:lnSpc>
                <a:spcPts val="2350"/>
              </a:lnSpc>
              <a:buNone/>
            </a:pPr>
            <a:r>
              <a:rPr lang="en-US" sz="1450" dirty="0">
                <a:solidFill>
                  <a:srgbClr val="FFFFFF"/>
                </a:solidFill>
                <a:latin typeface="Syne" pitchFamily="34" charset="0"/>
                <a:ea typeface="Syne" pitchFamily="34" charset="-122"/>
                <a:cs typeface="Syne" pitchFamily="34" charset="-120"/>
              </a:rPr>
              <a:t>Seamless, personalized experiences are table stakes</a:t>
            </a:r>
            <a:endParaRPr lang="en-US" sz="1450" dirty="0"/>
          </a:p>
        </p:txBody>
      </p:sp>
      <p:sp>
        <p:nvSpPr>
          <p:cNvPr id="14" name="Text 11"/>
          <p:cNvSpPr/>
          <p:nvPr/>
        </p:nvSpPr>
        <p:spPr>
          <a:xfrm>
            <a:off x="663416" y="7100530"/>
            <a:ext cx="13303568" cy="606504"/>
          </a:xfrm>
          <a:prstGeom prst="rect">
            <a:avLst/>
          </a:prstGeom>
          <a:noFill/>
          <a:ln/>
        </p:spPr>
        <p:txBody>
          <a:bodyPr wrap="square" lIns="0" tIns="0" rIns="0" bIns="0" rtlCol="0" anchor="t"/>
          <a:lstStyle/>
          <a:p>
            <a:pPr marL="0" indent="0" algn="l">
              <a:lnSpc>
                <a:spcPts val="2350"/>
              </a:lnSpc>
              <a:buNone/>
            </a:pPr>
            <a:r>
              <a:rPr lang="en-US" sz="1450" dirty="0">
                <a:solidFill>
                  <a:srgbClr val="D7E5D8"/>
                </a:solidFill>
                <a:latin typeface="Syne" pitchFamily="34" charset="0"/>
                <a:ea typeface="Syne" pitchFamily="34" charset="-122"/>
                <a:cs typeface="Syne" pitchFamily="34" charset="-120"/>
              </a:rPr>
              <a:t>The pressure to innovate faster while delivering measurable business outcomes has never been greater. Product teams must balance speed with strategic thinking to stay competitive.</a:t>
            </a:r>
            <a:endParaRPr lang="en-US" sz="1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465058" y="365403"/>
            <a:ext cx="13700284" cy="830342"/>
          </a:xfrm>
          <a:prstGeom prst="rect">
            <a:avLst/>
          </a:prstGeom>
          <a:noFill/>
          <a:ln/>
        </p:spPr>
        <p:txBody>
          <a:bodyPr wrap="square" lIns="0" tIns="0" rIns="0" bIns="0" rtlCol="0" anchor="t"/>
          <a:lstStyle/>
          <a:p>
            <a:pPr marL="0" indent="0" algn="l">
              <a:lnSpc>
                <a:spcPts val="3250"/>
              </a:lnSpc>
              <a:buNone/>
            </a:pPr>
            <a:r>
              <a:rPr lang="en-US" sz="2600" b="1" dirty="0">
                <a:solidFill>
                  <a:srgbClr val="F0F4F1"/>
                </a:solidFill>
                <a:latin typeface="Syne Extra Bold" pitchFamily="34" charset="0"/>
                <a:ea typeface="Syne Extra Bold" pitchFamily="34" charset="-122"/>
                <a:cs typeface="Syne Extra Bold" pitchFamily="34" charset="-120"/>
              </a:rPr>
              <a:t>AI-Powered Product Strategy: The Competitive Necessity</a:t>
            </a:r>
            <a:endParaRPr lang="en-US" sz="2600" dirty="0"/>
          </a:p>
        </p:txBody>
      </p:sp>
      <p:pic>
        <p:nvPicPr>
          <p:cNvPr id="3" name="Image 0" descr="preencoded.png"/>
          <p:cNvPicPr>
            <a:picLocks noChangeAspect="1"/>
          </p:cNvPicPr>
          <p:nvPr/>
        </p:nvPicPr>
        <p:blipFill>
          <a:blip r:embed="rId3"/>
          <a:stretch>
            <a:fillRect/>
          </a:stretch>
        </p:blipFill>
        <p:spPr>
          <a:xfrm>
            <a:off x="465058" y="1544479"/>
            <a:ext cx="5285661" cy="5285661"/>
          </a:xfrm>
          <a:prstGeom prst="rect">
            <a:avLst/>
          </a:prstGeom>
        </p:spPr>
      </p:pic>
      <p:sp>
        <p:nvSpPr>
          <p:cNvPr id="4" name="Text 1"/>
          <p:cNvSpPr/>
          <p:nvPr/>
        </p:nvSpPr>
        <p:spPr>
          <a:xfrm>
            <a:off x="6082427" y="1527929"/>
            <a:ext cx="2738199" cy="249079"/>
          </a:xfrm>
          <a:prstGeom prst="rect">
            <a:avLst/>
          </a:prstGeom>
          <a:noFill/>
          <a:ln/>
        </p:spPr>
        <p:txBody>
          <a:bodyPr wrap="none" lIns="0" tIns="0" rIns="0" bIns="0" rtlCol="0" anchor="t"/>
          <a:lstStyle/>
          <a:p>
            <a:pPr marL="0" indent="0" algn="l">
              <a:lnSpc>
                <a:spcPts val="1950"/>
              </a:lnSpc>
              <a:buNone/>
            </a:pPr>
            <a:r>
              <a:rPr lang="en-US" sz="1550" b="1" dirty="0">
                <a:solidFill>
                  <a:srgbClr val="F0F4F1"/>
                </a:solidFill>
                <a:latin typeface="Syne Extra Bold" pitchFamily="34" charset="0"/>
                <a:ea typeface="Syne Extra Bold" pitchFamily="34" charset="-122"/>
                <a:cs typeface="Syne Extra Bold" pitchFamily="34" charset="-120"/>
              </a:rPr>
              <a:t>The AI Revolution</a:t>
            </a:r>
            <a:endParaRPr lang="en-US" sz="1550" dirty="0"/>
          </a:p>
        </p:txBody>
      </p:sp>
      <p:sp>
        <p:nvSpPr>
          <p:cNvPr id="5" name="Text 2"/>
          <p:cNvSpPr/>
          <p:nvPr/>
        </p:nvSpPr>
        <p:spPr>
          <a:xfrm>
            <a:off x="6082427" y="1909882"/>
            <a:ext cx="8090535" cy="212527"/>
          </a:xfrm>
          <a:prstGeom prst="rect">
            <a:avLst/>
          </a:prstGeom>
          <a:noFill/>
          <a:ln/>
        </p:spPr>
        <p:txBody>
          <a:bodyPr wrap="none" lIns="0" tIns="0" rIns="0" bIns="0" rtlCol="0" anchor="t"/>
          <a:lstStyle/>
          <a:p>
            <a:pPr marL="0" indent="0" algn="l">
              <a:lnSpc>
                <a:spcPts val="1650"/>
              </a:lnSpc>
              <a:buNone/>
            </a:pPr>
            <a:r>
              <a:rPr lang="en-US" sz="1000" dirty="0">
                <a:solidFill>
                  <a:srgbClr val="D7E5D8"/>
                </a:solidFill>
                <a:latin typeface="Syne" pitchFamily="34" charset="0"/>
                <a:ea typeface="Syne" pitchFamily="34" charset="-122"/>
                <a:cs typeface="Syne" pitchFamily="34" charset="-120"/>
              </a:rPr>
              <a:t>Artificial intelligence is no longer optional—it's the foundation of competitive product strategy in 2025.</a:t>
            </a:r>
            <a:endParaRPr lang="en-US" sz="1000" dirty="0"/>
          </a:p>
        </p:txBody>
      </p:sp>
      <p:sp>
        <p:nvSpPr>
          <p:cNvPr id="6" name="Text 3"/>
          <p:cNvSpPr/>
          <p:nvPr/>
        </p:nvSpPr>
        <p:spPr>
          <a:xfrm>
            <a:off x="9310330" y="3135630"/>
            <a:ext cx="1634490" cy="332184"/>
          </a:xfrm>
          <a:prstGeom prst="rect">
            <a:avLst/>
          </a:prstGeom>
          <a:noFill/>
          <a:ln/>
        </p:spPr>
        <p:txBody>
          <a:bodyPr wrap="none" lIns="0" tIns="0" rIns="0" bIns="0" rtlCol="0" anchor="t"/>
          <a:lstStyle/>
          <a:p>
            <a:pPr marL="0" indent="0" algn="ctr">
              <a:lnSpc>
                <a:spcPts val="2600"/>
              </a:lnSpc>
              <a:buNone/>
            </a:pPr>
            <a:r>
              <a:rPr lang="en-US" sz="2600" b="1" dirty="0">
                <a:solidFill>
                  <a:srgbClr val="D7E5D8"/>
                </a:solidFill>
                <a:latin typeface="Syne Extra Bold" pitchFamily="34" charset="0"/>
                <a:ea typeface="Syne Extra Bold" pitchFamily="34" charset="-122"/>
                <a:cs typeface="Syne Extra Bold" pitchFamily="34" charset="-120"/>
              </a:rPr>
              <a:t>76%</a:t>
            </a:r>
            <a:endParaRPr lang="en-US" sz="2600" dirty="0"/>
          </a:p>
        </p:txBody>
      </p:sp>
      <p:pic>
        <p:nvPicPr>
          <p:cNvPr id="7" name="Image 1" descr="preencoded.png"/>
          <p:cNvPicPr>
            <a:picLocks noChangeAspect="1"/>
          </p:cNvPicPr>
          <p:nvPr/>
        </p:nvPicPr>
        <p:blipFill>
          <a:blip r:embed="rId4"/>
          <a:stretch>
            <a:fillRect/>
          </a:stretch>
        </p:blipFill>
        <p:spPr>
          <a:xfrm>
            <a:off x="9131022" y="2305050"/>
            <a:ext cx="1993344" cy="1993344"/>
          </a:xfrm>
          <a:prstGeom prst="rect">
            <a:avLst/>
          </a:prstGeom>
        </p:spPr>
      </p:pic>
      <p:sp>
        <p:nvSpPr>
          <p:cNvPr id="8" name="Text 4"/>
          <p:cNvSpPr/>
          <p:nvPr/>
        </p:nvSpPr>
        <p:spPr>
          <a:xfrm>
            <a:off x="9221867" y="4464487"/>
            <a:ext cx="1811536" cy="207526"/>
          </a:xfrm>
          <a:prstGeom prst="rect">
            <a:avLst/>
          </a:prstGeom>
          <a:noFill/>
          <a:ln/>
        </p:spPr>
        <p:txBody>
          <a:bodyPr wrap="none" lIns="0" tIns="0" rIns="0" bIns="0" rtlCol="0" anchor="t"/>
          <a:lstStyle/>
          <a:p>
            <a:pPr marL="0" indent="0" algn="ctr">
              <a:lnSpc>
                <a:spcPts val="1600"/>
              </a:lnSpc>
              <a:buNone/>
            </a:pPr>
            <a:r>
              <a:rPr lang="en-US" sz="1300" b="1" dirty="0">
                <a:solidFill>
                  <a:srgbClr val="D7E5D8"/>
                </a:solidFill>
                <a:latin typeface="Syne Extra Bold" pitchFamily="34" charset="0"/>
                <a:ea typeface="Syne Extra Bold" pitchFamily="34" charset="-122"/>
                <a:cs typeface="Syne Extra Bold" pitchFamily="34" charset="-120"/>
              </a:rPr>
              <a:t>AI Investment</a:t>
            </a:r>
            <a:endParaRPr lang="en-US" sz="1300" dirty="0"/>
          </a:p>
        </p:txBody>
      </p:sp>
      <p:sp>
        <p:nvSpPr>
          <p:cNvPr id="9" name="Text 5"/>
          <p:cNvSpPr/>
          <p:nvPr/>
        </p:nvSpPr>
        <p:spPr>
          <a:xfrm>
            <a:off x="6082427" y="4804886"/>
            <a:ext cx="8090535" cy="212527"/>
          </a:xfrm>
          <a:prstGeom prst="rect">
            <a:avLst/>
          </a:prstGeom>
          <a:noFill/>
          <a:ln/>
        </p:spPr>
        <p:txBody>
          <a:bodyPr wrap="none" lIns="0" tIns="0" rIns="0" bIns="0" rtlCol="0" anchor="t"/>
          <a:lstStyle/>
          <a:p>
            <a:pPr marL="0" indent="0" algn="ctr">
              <a:lnSpc>
                <a:spcPts val="1650"/>
              </a:lnSpc>
              <a:buNone/>
            </a:pPr>
            <a:r>
              <a:rPr lang="en-US" sz="1000" dirty="0">
                <a:solidFill>
                  <a:srgbClr val="D7E5D8"/>
                </a:solidFill>
                <a:latin typeface="Syne" pitchFamily="34" charset="0"/>
                <a:ea typeface="Syne" pitchFamily="34" charset="-122"/>
                <a:cs typeface="Syne" pitchFamily="34" charset="-120"/>
              </a:rPr>
              <a:t>Product leaders increasing AI spending</a:t>
            </a:r>
            <a:endParaRPr lang="en-US" sz="1000" dirty="0"/>
          </a:p>
        </p:txBody>
      </p:sp>
      <p:sp>
        <p:nvSpPr>
          <p:cNvPr id="10" name="Shape 6"/>
          <p:cNvSpPr/>
          <p:nvPr/>
        </p:nvSpPr>
        <p:spPr>
          <a:xfrm>
            <a:off x="465058" y="7328297"/>
            <a:ext cx="4478179" cy="1192530"/>
          </a:xfrm>
          <a:prstGeom prst="roundRect">
            <a:avLst>
              <a:gd name="adj" fmla="val 6134"/>
            </a:avLst>
          </a:prstGeom>
          <a:solidFill>
            <a:srgbClr val="152025">
              <a:alpha val="95000"/>
            </a:srgbClr>
          </a:solidFill>
          <a:ln/>
        </p:spPr>
      </p:sp>
      <p:sp>
        <p:nvSpPr>
          <p:cNvPr id="11" name="Shape 7"/>
          <p:cNvSpPr/>
          <p:nvPr/>
        </p:nvSpPr>
        <p:spPr>
          <a:xfrm>
            <a:off x="465058" y="7313057"/>
            <a:ext cx="4478179" cy="60960"/>
          </a:xfrm>
          <a:prstGeom prst="roundRect">
            <a:avLst>
              <a:gd name="adj" fmla="val 91559"/>
            </a:avLst>
          </a:prstGeom>
          <a:solidFill>
            <a:srgbClr val="A9F00F"/>
          </a:solidFill>
          <a:ln/>
        </p:spPr>
      </p:sp>
      <p:sp>
        <p:nvSpPr>
          <p:cNvPr id="12" name="Shape 8"/>
          <p:cNvSpPr/>
          <p:nvPr/>
        </p:nvSpPr>
        <p:spPr>
          <a:xfrm>
            <a:off x="2504837" y="7128986"/>
            <a:ext cx="398621" cy="398621"/>
          </a:xfrm>
          <a:prstGeom prst="roundRect">
            <a:avLst>
              <a:gd name="adj" fmla="val 229391"/>
            </a:avLst>
          </a:prstGeom>
          <a:solidFill>
            <a:srgbClr val="A9F00F"/>
          </a:solidFill>
          <a:ln/>
        </p:spPr>
      </p:sp>
      <p:pic>
        <p:nvPicPr>
          <p:cNvPr id="13" name="Image 2" descr="preencoded.png"/>
          <p:cNvPicPr>
            <a:picLocks noChangeAspect="1"/>
          </p:cNvPicPr>
          <p:nvPr/>
        </p:nvPicPr>
        <p:blipFill>
          <a:blip r:embed="rId5"/>
          <a:stretch>
            <a:fillRect/>
          </a:stretch>
        </p:blipFill>
        <p:spPr>
          <a:xfrm>
            <a:off x="2624376" y="7228642"/>
            <a:ext cx="159425" cy="199311"/>
          </a:xfrm>
          <a:prstGeom prst="rect">
            <a:avLst/>
          </a:prstGeom>
        </p:spPr>
      </p:pic>
      <p:sp>
        <p:nvSpPr>
          <p:cNvPr id="14" name="Text 9"/>
          <p:cNvSpPr/>
          <p:nvPr/>
        </p:nvSpPr>
        <p:spPr>
          <a:xfrm>
            <a:off x="613172" y="7660481"/>
            <a:ext cx="2924532" cy="207526"/>
          </a:xfrm>
          <a:prstGeom prst="rect">
            <a:avLst/>
          </a:prstGeom>
          <a:noFill/>
          <a:ln/>
        </p:spPr>
        <p:txBody>
          <a:bodyPr wrap="none" lIns="0" tIns="0" rIns="0" bIns="0" rtlCol="0" anchor="t"/>
          <a:lstStyle/>
          <a:p>
            <a:pPr marL="0" indent="0" algn="l">
              <a:lnSpc>
                <a:spcPts val="1600"/>
              </a:lnSpc>
              <a:buNone/>
            </a:pPr>
            <a:r>
              <a:rPr lang="en-US" sz="1300" b="1" dirty="0">
                <a:solidFill>
                  <a:srgbClr val="D7E5D8"/>
                </a:solidFill>
                <a:latin typeface="Syne Extra Bold" pitchFamily="34" charset="0"/>
                <a:ea typeface="Syne Extra Bold" pitchFamily="34" charset="-122"/>
                <a:cs typeface="Syne Extra Bold" pitchFamily="34" charset="-120"/>
              </a:rPr>
              <a:t>Workflow Automation</a:t>
            </a:r>
            <a:endParaRPr lang="en-US" sz="1300" dirty="0"/>
          </a:p>
        </p:txBody>
      </p:sp>
      <p:sp>
        <p:nvSpPr>
          <p:cNvPr id="15" name="Text 10"/>
          <p:cNvSpPr/>
          <p:nvPr/>
        </p:nvSpPr>
        <p:spPr>
          <a:xfrm>
            <a:off x="613172" y="7947660"/>
            <a:ext cx="4181951" cy="425053"/>
          </a:xfrm>
          <a:prstGeom prst="rect">
            <a:avLst/>
          </a:prstGeom>
          <a:noFill/>
          <a:ln/>
        </p:spPr>
        <p:txBody>
          <a:bodyPr wrap="square" lIns="0" tIns="0" rIns="0" bIns="0" rtlCol="0" anchor="t"/>
          <a:lstStyle/>
          <a:p>
            <a:pPr marL="0" indent="0" algn="l">
              <a:lnSpc>
                <a:spcPts val="1650"/>
              </a:lnSpc>
              <a:buNone/>
            </a:pPr>
            <a:r>
              <a:rPr lang="en-US" sz="1000" dirty="0">
                <a:solidFill>
                  <a:srgbClr val="D7E5D8"/>
                </a:solidFill>
                <a:latin typeface="Syne" pitchFamily="34" charset="0"/>
                <a:ea typeface="Syne" pitchFamily="34" charset="-122"/>
                <a:cs typeface="Syne" pitchFamily="34" charset="-120"/>
              </a:rPr>
              <a:t>AI streamlines writing briefs, aligning roadmaps to strategy, managing budgets, and accelerating product launches</a:t>
            </a:r>
            <a:endParaRPr lang="en-US" sz="1000" dirty="0"/>
          </a:p>
        </p:txBody>
      </p:sp>
      <p:sp>
        <p:nvSpPr>
          <p:cNvPr id="16" name="Shape 11"/>
          <p:cNvSpPr/>
          <p:nvPr/>
        </p:nvSpPr>
        <p:spPr>
          <a:xfrm>
            <a:off x="5076111" y="7328297"/>
            <a:ext cx="4478179" cy="1192530"/>
          </a:xfrm>
          <a:prstGeom prst="roundRect">
            <a:avLst>
              <a:gd name="adj" fmla="val 6134"/>
            </a:avLst>
          </a:prstGeom>
          <a:solidFill>
            <a:srgbClr val="152025">
              <a:alpha val="95000"/>
            </a:srgbClr>
          </a:solidFill>
          <a:ln/>
        </p:spPr>
      </p:sp>
      <p:sp>
        <p:nvSpPr>
          <p:cNvPr id="17" name="Shape 12"/>
          <p:cNvSpPr/>
          <p:nvPr/>
        </p:nvSpPr>
        <p:spPr>
          <a:xfrm>
            <a:off x="5076111" y="7313057"/>
            <a:ext cx="4478179" cy="60960"/>
          </a:xfrm>
          <a:prstGeom prst="roundRect">
            <a:avLst>
              <a:gd name="adj" fmla="val 91559"/>
            </a:avLst>
          </a:prstGeom>
          <a:solidFill>
            <a:srgbClr val="A9F00F"/>
          </a:solidFill>
          <a:ln/>
        </p:spPr>
      </p:sp>
      <p:sp>
        <p:nvSpPr>
          <p:cNvPr id="18" name="Shape 13"/>
          <p:cNvSpPr/>
          <p:nvPr/>
        </p:nvSpPr>
        <p:spPr>
          <a:xfrm>
            <a:off x="7115889" y="7128986"/>
            <a:ext cx="398621" cy="398621"/>
          </a:xfrm>
          <a:prstGeom prst="roundRect">
            <a:avLst>
              <a:gd name="adj" fmla="val 229391"/>
            </a:avLst>
          </a:prstGeom>
          <a:solidFill>
            <a:srgbClr val="A9F00F"/>
          </a:solidFill>
          <a:ln/>
        </p:spPr>
      </p:sp>
      <p:pic>
        <p:nvPicPr>
          <p:cNvPr id="19" name="Image 3" descr="preencoded.png"/>
          <p:cNvPicPr>
            <a:picLocks noChangeAspect="1"/>
          </p:cNvPicPr>
          <p:nvPr/>
        </p:nvPicPr>
        <p:blipFill>
          <a:blip r:embed="rId6"/>
          <a:stretch>
            <a:fillRect/>
          </a:stretch>
        </p:blipFill>
        <p:spPr>
          <a:xfrm>
            <a:off x="7235428" y="7228642"/>
            <a:ext cx="159425" cy="199311"/>
          </a:xfrm>
          <a:prstGeom prst="rect">
            <a:avLst/>
          </a:prstGeom>
        </p:spPr>
      </p:pic>
      <p:sp>
        <p:nvSpPr>
          <p:cNvPr id="20" name="Text 14"/>
          <p:cNvSpPr/>
          <p:nvPr/>
        </p:nvSpPr>
        <p:spPr>
          <a:xfrm>
            <a:off x="5224224" y="7660481"/>
            <a:ext cx="3620929" cy="207526"/>
          </a:xfrm>
          <a:prstGeom prst="rect">
            <a:avLst/>
          </a:prstGeom>
          <a:noFill/>
          <a:ln/>
        </p:spPr>
        <p:txBody>
          <a:bodyPr wrap="none" lIns="0" tIns="0" rIns="0" bIns="0" rtlCol="0" anchor="t"/>
          <a:lstStyle/>
          <a:p>
            <a:pPr marL="0" indent="0" algn="l">
              <a:lnSpc>
                <a:spcPts val="1600"/>
              </a:lnSpc>
              <a:buNone/>
            </a:pPr>
            <a:r>
              <a:rPr lang="en-US" sz="1300" b="1" dirty="0">
                <a:solidFill>
                  <a:srgbClr val="D7E5D8"/>
                </a:solidFill>
                <a:latin typeface="Syne Extra Bold" pitchFamily="34" charset="0"/>
                <a:ea typeface="Syne Extra Bold" pitchFamily="34" charset="-122"/>
                <a:cs typeface="Syne Extra Bold" pitchFamily="34" charset="-120"/>
              </a:rPr>
              <a:t>Continuous Personalization</a:t>
            </a:r>
            <a:endParaRPr lang="en-US" sz="1300" dirty="0"/>
          </a:p>
        </p:txBody>
      </p:sp>
      <p:sp>
        <p:nvSpPr>
          <p:cNvPr id="21" name="Text 15"/>
          <p:cNvSpPr/>
          <p:nvPr/>
        </p:nvSpPr>
        <p:spPr>
          <a:xfrm>
            <a:off x="5224224" y="7947660"/>
            <a:ext cx="4181951" cy="425053"/>
          </a:xfrm>
          <a:prstGeom prst="rect">
            <a:avLst/>
          </a:prstGeom>
          <a:noFill/>
          <a:ln/>
        </p:spPr>
        <p:txBody>
          <a:bodyPr wrap="square" lIns="0" tIns="0" rIns="0" bIns="0" rtlCol="0" anchor="t"/>
          <a:lstStyle/>
          <a:p>
            <a:pPr marL="0" indent="0" algn="l">
              <a:lnSpc>
                <a:spcPts val="1650"/>
              </a:lnSpc>
              <a:buNone/>
            </a:pPr>
            <a:r>
              <a:rPr lang="en-US" sz="1000" dirty="0">
                <a:solidFill>
                  <a:srgbClr val="D7E5D8"/>
                </a:solidFill>
                <a:latin typeface="Syne" pitchFamily="34" charset="0"/>
                <a:ea typeface="Syne" pitchFamily="34" charset="-122"/>
                <a:cs typeface="Syne" pitchFamily="34" charset="-120"/>
              </a:rPr>
              <a:t>AI-driven insights enable real-time customization and conversational UX that meets rising customer expectations</a:t>
            </a:r>
            <a:endParaRPr lang="en-US" sz="1000" dirty="0"/>
          </a:p>
        </p:txBody>
      </p:sp>
      <p:sp>
        <p:nvSpPr>
          <p:cNvPr id="22" name="Shape 16"/>
          <p:cNvSpPr/>
          <p:nvPr/>
        </p:nvSpPr>
        <p:spPr>
          <a:xfrm>
            <a:off x="9687163" y="7328297"/>
            <a:ext cx="4478179" cy="1192530"/>
          </a:xfrm>
          <a:prstGeom prst="roundRect">
            <a:avLst>
              <a:gd name="adj" fmla="val 6134"/>
            </a:avLst>
          </a:prstGeom>
          <a:solidFill>
            <a:srgbClr val="152025">
              <a:alpha val="95000"/>
            </a:srgbClr>
          </a:solidFill>
          <a:ln/>
        </p:spPr>
      </p:sp>
      <p:sp>
        <p:nvSpPr>
          <p:cNvPr id="23" name="Shape 17"/>
          <p:cNvSpPr/>
          <p:nvPr/>
        </p:nvSpPr>
        <p:spPr>
          <a:xfrm>
            <a:off x="9687163" y="7313057"/>
            <a:ext cx="4478179" cy="60960"/>
          </a:xfrm>
          <a:prstGeom prst="roundRect">
            <a:avLst>
              <a:gd name="adj" fmla="val 91559"/>
            </a:avLst>
          </a:prstGeom>
          <a:solidFill>
            <a:srgbClr val="A9F00F"/>
          </a:solidFill>
          <a:ln/>
        </p:spPr>
      </p:sp>
      <p:sp>
        <p:nvSpPr>
          <p:cNvPr id="24" name="Shape 18"/>
          <p:cNvSpPr/>
          <p:nvPr/>
        </p:nvSpPr>
        <p:spPr>
          <a:xfrm>
            <a:off x="11726942" y="7128986"/>
            <a:ext cx="398621" cy="398621"/>
          </a:xfrm>
          <a:prstGeom prst="roundRect">
            <a:avLst>
              <a:gd name="adj" fmla="val 229391"/>
            </a:avLst>
          </a:prstGeom>
          <a:solidFill>
            <a:srgbClr val="A9F00F"/>
          </a:solidFill>
          <a:ln/>
        </p:spPr>
      </p:sp>
      <p:pic>
        <p:nvPicPr>
          <p:cNvPr id="25" name="Image 4" descr="preencoded.png"/>
          <p:cNvPicPr>
            <a:picLocks noChangeAspect="1"/>
          </p:cNvPicPr>
          <p:nvPr/>
        </p:nvPicPr>
        <p:blipFill>
          <a:blip r:embed="rId7"/>
          <a:stretch>
            <a:fillRect/>
          </a:stretch>
        </p:blipFill>
        <p:spPr>
          <a:xfrm>
            <a:off x="11846481" y="7228642"/>
            <a:ext cx="159425" cy="199311"/>
          </a:xfrm>
          <a:prstGeom prst="rect">
            <a:avLst/>
          </a:prstGeom>
        </p:spPr>
      </p:pic>
      <p:sp>
        <p:nvSpPr>
          <p:cNvPr id="26" name="Text 19"/>
          <p:cNvSpPr/>
          <p:nvPr/>
        </p:nvSpPr>
        <p:spPr>
          <a:xfrm>
            <a:off x="9835277" y="7660481"/>
            <a:ext cx="2208133" cy="207526"/>
          </a:xfrm>
          <a:prstGeom prst="rect">
            <a:avLst/>
          </a:prstGeom>
          <a:noFill/>
          <a:ln/>
        </p:spPr>
        <p:txBody>
          <a:bodyPr wrap="none" lIns="0" tIns="0" rIns="0" bIns="0" rtlCol="0" anchor="t"/>
          <a:lstStyle/>
          <a:p>
            <a:pPr marL="0" indent="0" algn="l">
              <a:lnSpc>
                <a:spcPts val="1600"/>
              </a:lnSpc>
              <a:buNone/>
            </a:pPr>
            <a:r>
              <a:rPr lang="en-US" sz="1300" b="1" dirty="0">
                <a:solidFill>
                  <a:srgbClr val="D7E5D8"/>
                </a:solidFill>
                <a:latin typeface="Syne Extra Bold" pitchFamily="34" charset="0"/>
                <a:ea typeface="Syne Extra Bold" pitchFamily="34" charset="-122"/>
                <a:cs typeface="Syne Extra Bold" pitchFamily="34" charset="-120"/>
              </a:rPr>
              <a:t>Deep Integration</a:t>
            </a:r>
            <a:endParaRPr lang="en-US" sz="1300" dirty="0"/>
          </a:p>
        </p:txBody>
      </p:sp>
      <p:sp>
        <p:nvSpPr>
          <p:cNvPr id="27" name="Text 20"/>
          <p:cNvSpPr/>
          <p:nvPr/>
        </p:nvSpPr>
        <p:spPr>
          <a:xfrm>
            <a:off x="9835277" y="7947660"/>
            <a:ext cx="4181951" cy="425053"/>
          </a:xfrm>
          <a:prstGeom prst="rect">
            <a:avLst/>
          </a:prstGeom>
          <a:noFill/>
          <a:ln/>
        </p:spPr>
        <p:txBody>
          <a:bodyPr wrap="square" lIns="0" tIns="0" rIns="0" bIns="0" rtlCol="0" anchor="t"/>
          <a:lstStyle/>
          <a:p>
            <a:pPr marL="0" indent="0" algn="l">
              <a:lnSpc>
                <a:spcPts val="1650"/>
              </a:lnSpc>
              <a:buNone/>
            </a:pPr>
            <a:r>
              <a:rPr lang="en-US" sz="1000" dirty="0">
                <a:solidFill>
                  <a:srgbClr val="D7E5D8"/>
                </a:solidFill>
                <a:latin typeface="Syne" pitchFamily="34" charset="0"/>
                <a:ea typeface="Syne" pitchFamily="34" charset="-122"/>
                <a:cs typeface="Syne" pitchFamily="34" charset="-120"/>
              </a:rPr>
              <a:t>Success requires embedding AI into daily workflows and decision-making processes, not treating it as a side project</a:t>
            </a:r>
            <a:endParaRPr lang="en-US" sz="1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91979" y="466368"/>
            <a:ext cx="7960043" cy="1585912"/>
          </a:xfrm>
          <a:prstGeom prst="rect">
            <a:avLst/>
          </a:prstGeom>
          <a:noFill/>
          <a:ln/>
        </p:spPr>
        <p:txBody>
          <a:bodyPr wrap="square" lIns="0" tIns="0" rIns="0" bIns="0" rtlCol="0" anchor="t"/>
          <a:lstStyle/>
          <a:p>
            <a:pPr marL="0" indent="0" algn="l">
              <a:lnSpc>
                <a:spcPts val="4150"/>
              </a:lnSpc>
              <a:buNone/>
            </a:pPr>
            <a:r>
              <a:rPr lang="en-US" sz="3300" b="1" dirty="0">
                <a:solidFill>
                  <a:srgbClr val="F0F4F1"/>
                </a:solidFill>
                <a:latin typeface="Syne Extra Bold" pitchFamily="34" charset="0"/>
                <a:ea typeface="Syne Extra Bold" pitchFamily="34" charset="-122"/>
                <a:cs typeface="Syne Extra Bold" pitchFamily="34" charset="-120"/>
              </a:rPr>
              <a:t>From Features to Revenue: The Rise of Product-Led Growth</a:t>
            </a:r>
            <a:endParaRPr lang="en-US" sz="3300" dirty="0"/>
          </a:p>
        </p:txBody>
      </p:sp>
      <p:sp>
        <p:nvSpPr>
          <p:cNvPr id="4" name="Text 1"/>
          <p:cNvSpPr/>
          <p:nvPr/>
        </p:nvSpPr>
        <p:spPr>
          <a:xfrm>
            <a:off x="591979" y="2390537"/>
            <a:ext cx="7960043" cy="558165"/>
          </a:xfrm>
          <a:prstGeom prst="rect">
            <a:avLst/>
          </a:prstGeom>
          <a:noFill/>
          <a:ln/>
        </p:spPr>
        <p:txBody>
          <a:bodyPr wrap="none" lIns="0" tIns="0" rIns="0" bIns="0" rtlCol="0" anchor="t"/>
          <a:lstStyle/>
          <a:p>
            <a:pPr marL="0" indent="0" algn="ctr">
              <a:lnSpc>
                <a:spcPts val="4350"/>
              </a:lnSpc>
              <a:buNone/>
            </a:pPr>
            <a:r>
              <a:rPr lang="en-US" sz="4350" b="1" dirty="0">
                <a:solidFill>
                  <a:srgbClr val="D7E5D8"/>
                </a:solidFill>
                <a:latin typeface="Syne Extra Bold" pitchFamily="34" charset="0"/>
                <a:ea typeface="Syne Extra Bold" pitchFamily="34" charset="-122"/>
                <a:cs typeface="Syne Extra Bold" pitchFamily="34" charset="-120"/>
              </a:rPr>
              <a:t>92%</a:t>
            </a:r>
            <a:endParaRPr lang="en-US" sz="4350" dirty="0"/>
          </a:p>
        </p:txBody>
      </p:sp>
      <p:sp>
        <p:nvSpPr>
          <p:cNvPr id="5" name="Text 2"/>
          <p:cNvSpPr/>
          <p:nvPr/>
        </p:nvSpPr>
        <p:spPr>
          <a:xfrm>
            <a:off x="2882146" y="3160038"/>
            <a:ext cx="3379589" cy="264319"/>
          </a:xfrm>
          <a:prstGeom prst="rect">
            <a:avLst/>
          </a:prstGeom>
          <a:noFill/>
          <a:ln/>
        </p:spPr>
        <p:txBody>
          <a:bodyPr wrap="none" lIns="0" tIns="0" rIns="0" bIns="0" rtlCol="0" anchor="t"/>
          <a:lstStyle/>
          <a:p>
            <a:pPr marL="0" indent="0" algn="ctr">
              <a:lnSpc>
                <a:spcPts val="2050"/>
              </a:lnSpc>
              <a:buNone/>
            </a:pPr>
            <a:r>
              <a:rPr lang="en-US" sz="1650" b="1" dirty="0">
                <a:solidFill>
                  <a:srgbClr val="D7E5D8"/>
                </a:solidFill>
                <a:latin typeface="Syne Extra Bold" pitchFamily="34" charset="0"/>
                <a:ea typeface="Syne Extra Bold" pitchFamily="34" charset="-122"/>
                <a:cs typeface="Syne Extra Bold" pitchFamily="34" charset="-120"/>
              </a:rPr>
              <a:t>Revenue Ownership</a:t>
            </a:r>
            <a:endParaRPr lang="en-US" sz="1650" dirty="0"/>
          </a:p>
        </p:txBody>
      </p:sp>
      <p:sp>
        <p:nvSpPr>
          <p:cNvPr id="6" name="Text 3"/>
          <p:cNvSpPr/>
          <p:nvPr/>
        </p:nvSpPr>
        <p:spPr>
          <a:xfrm>
            <a:off x="591979" y="3525798"/>
            <a:ext cx="7960043" cy="270629"/>
          </a:xfrm>
          <a:prstGeom prst="rect">
            <a:avLst/>
          </a:prstGeom>
          <a:noFill/>
          <a:ln/>
        </p:spPr>
        <p:txBody>
          <a:bodyPr wrap="none" lIns="0" tIns="0" rIns="0" bIns="0" rtlCol="0" anchor="t"/>
          <a:lstStyle/>
          <a:p>
            <a:pPr marL="0" indent="0" algn="ctr">
              <a:lnSpc>
                <a:spcPts val="2100"/>
              </a:lnSpc>
              <a:buNone/>
            </a:pPr>
            <a:r>
              <a:rPr lang="en-US" sz="1300" dirty="0">
                <a:solidFill>
                  <a:srgbClr val="D7E5D8"/>
                </a:solidFill>
                <a:latin typeface="Syne" pitchFamily="34" charset="0"/>
                <a:ea typeface="Syne" pitchFamily="34" charset="-122"/>
                <a:cs typeface="Syne" pitchFamily="34" charset="-120"/>
              </a:rPr>
              <a:t>Product leaders now own revenue outcomes—more than double from recent years</a:t>
            </a:r>
            <a:endParaRPr lang="en-US" sz="1300" dirty="0"/>
          </a:p>
        </p:txBody>
      </p:sp>
      <p:sp>
        <p:nvSpPr>
          <p:cNvPr id="7" name="Text 4"/>
          <p:cNvSpPr/>
          <p:nvPr/>
        </p:nvSpPr>
        <p:spPr>
          <a:xfrm>
            <a:off x="591979" y="3986689"/>
            <a:ext cx="7960043" cy="541258"/>
          </a:xfrm>
          <a:prstGeom prst="rect">
            <a:avLst/>
          </a:prstGeom>
          <a:noFill/>
          <a:ln/>
        </p:spPr>
        <p:txBody>
          <a:bodyPr wrap="square" lIns="0" tIns="0" rIns="0" bIns="0" rtlCol="0" anchor="t"/>
          <a:lstStyle/>
          <a:p>
            <a:pPr marL="0" indent="0" algn="l">
              <a:lnSpc>
                <a:spcPts val="2100"/>
              </a:lnSpc>
              <a:buNone/>
            </a:pPr>
            <a:r>
              <a:rPr lang="en-US" sz="1300" dirty="0">
                <a:solidFill>
                  <a:srgbClr val="D7E5D8"/>
                </a:solidFill>
                <a:latin typeface="Syne" pitchFamily="34" charset="0"/>
                <a:ea typeface="Syne" pitchFamily="34" charset="-122"/>
                <a:cs typeface="Syne" pitchFamily="34" charset="-120"/>
              </a:rPr>
              <a:t>Product managers are evolving into revenue drivers, collaborating seamlessly across sales, marketing, and customer success to align go-to-market strategies with product development.</a:t>
            </a:r>
            <a:endParaRPr lang="en-US" sz="1300" dirty="0"/>
          </a:p>
        </p:txBody>
      </p:sp>
      <p:pic>
        <p:nvPicPr>
          <p:cNvPr id="8" name="Image 1" descr="preencoded.png"/>
          <p:cNvPicPr>
            <a:picLocks noChangeAspect="1"/>
          </p:cNvPicPr>
          <p:nvPr/>
        </p:nvPicPr>
        <p:blipFill>
          <a:blip r:embed="rId4"/>
          <a:stretch>
            <a:fillRect/>
          </a:stretch>
        </p:blipFill>
        <p:spPr>
          <a:xfrm>
            <a:off x="591979" y="4718209"/>
            <a:ext cx="845820" cy="1015008"/>
          </a:xfrm>
          <a:prstGeom prst="rect">
            <a:avLst/>
          </a:prstGeom>
        </p:spPr>
      </p:pic>
      <p:sp>
        <p:nvSpPr>
          <p:cNvPr id="9" name="Text 5"/>
          <p:cNvSpPr/>
          <p:nvPr/>
        </p:nvSpPr>
        <p:spPr>
          <a:xfrm>
            <a:off x="1606867" y="4887278"/>
            <a:ext cx="2750463" cy="264319"/>
          </a:xfrm>
          <a:prstGeom prst="rect">
            <a:avLst/>
          </a:prstGeom>
          <a:noFill/>
          <a:ln/>
        </p:spPr>
        <p:txBody>
          <a:bodyPr wrap="none" lIns="0" tIns="0" rIns="0" bIns="0" rtlCol="0" anchor="t"/>
          <a:lstStyle/>
          <a:p>
            <a:pPr marL="0" indent="0" algn="l">
              <a:lnSpc>
                <a:spcPts val="2050"/>
              </a:lnSpc>
              <a:buNone/>
            </a:pPr>
            <a:r>
              <a:rPr lang="en-US" sz="1650" b="1" dirty="0">
                <a:solidFill>
                  <a:srgbClr val="D7E5D8"/>
                </a:solidFill>
                <a:latin typeface="Syne Extra Bold" pitchFamily="34" charset="0"/>
                <a:ea typeface="Syne Extra Bold" pitchFamily="34" charset="-122"/>
                <a:cs typeface="Syne Extra Bold" pitchFamily="34" charset="-120"/>
              </a:rPr>
              <a:t>Data Integration</a:t>
            </a:r>
            <a:endParaRPr lang="en-US" sz="1650" dirty="0"/>
          </a:p>
        </p:txBody>
      </p:sp>
      <p:sp>
        <p:nvSpPr>
          <p:cNvPr id="10" name="Text 6"/>
          <p:cNvSpPr/>
          <p:nvPr/>
        </p:nvSpPr>
        <p:spPr>
          <a:xfrm>
            <a:off x="1606867" y="5253038"/>
            <a:ext cx="6945154" cy="270629"/>
          </a:xfrm>
          <a:prstGeom prst="rect">
            <a:avLst/>
          </a:prstGeom>
          <a:noFill/>
          <a:ln/>
        </p:spPr>
        <p:txBody>
          <a:bodyPr wrap="none" lIns="0" tIns="0" rIns="0" bIns="0" rtlCol="0" anchor="t"/>
          <a:lstStyle/>
          <a:p>
            <a:pPr marL="0" indent="0" algn="l">
              <a:lnSpc>
                <a:spcPts val="2100"/>
              </a:lnSpc>
              <a:buNone/>
            </a:pPr>
            <a:r>
              <a:rPr lang="en-US" sz="1300" dirty="0">
                <a:solidFill>
                  <a:srgbClr val="D7E5D8"/>
                </a:solidFill>
                <a:latin typeface="Syne" pitchFamily="34" charset="0"/>
                <a:ea typeface="Syne" pitchFamily="34" charset="-122"/>
                <a:cs typeface="Syne" pitchFamily="34" charset="-120"/>
              </a:rPr>
              <a:t>Connect Salesforce, Snowflake, and marketing platforms</a:t>
            </a:r>
            <a:endParaRPr lang="en-US" sz="1300" dirty="0"/>
          </a:p>
        </p:txBody>
      </p:sp>
      <p:pic>
        <p:nvPicPr>
          <p:cNvPr id="11" name="Image 2" descr="preencoded.png"/>
          <p:cNvPicPr>
            <a:picLocks noChangeAspect="1"/>
          </p:cNvPicPr>
          <p:nvPr/>
        </p:nvPicPr>
        <p:blipFill>
          <a:blip r:embed="rId5"/>
          <a:stretch>
            <a:fillRect/>
          </a:stretch>
        </p:blipFill>
        <p:spPr>
          <a:xfrm>
            <a:off x="591979" y="5733217"/>
            <a:ext cx="845820" cy="1015008"/>
          </a:xfrm>
          <a:prstGeom prst="rect">
            <a:avLst/>
          </a:prstGeom>
        </p:spPr>
      </p:pic>
      <p:sp>
        <p:nvSpPr>
          <p:cNvPr id="12" name="Text 7"/>
          <p:cNvSpPr/>
          <p:nvPr/>
        </p:nvSpPr>
        <p:spPr>
          <a:xfrm>
            <a:off x="1606867" y="5902285"/>
            <a:ext cx="3512701" cy="264319"/>
          </a:xfrm>
          <a:prstGeom prst="rect">
            <a:avLst/>
          </a:prstGeom>
          <a:noFill/>
          <a:ln/>
        </p:spPr>
        <p:txBody>
          <a:bodyPr wrap="none" lIns="0" tIns="0" rIns="0" bIns="0" rtlCol="0" anchor="t"/>
          <a:lstStyle/>
          <a:p>
            <a:pPr marL="0" indent="0" algn="l">
              <a:lnSpc>
                <a:spcPts val="2050"/>
              </a:lnSpc>
              <a:buNone/>
            </a:pPr>
            <a:r>
              <a:rPr lang="en-US" sz="1650" b="1" dirty="0">
                <a:solidFill>
                  <a:srgbClr val="D7E5D8"/>
                </a:solidFill>
                <a:latin typeface="Syne Extra Bold" pitchFamily="34" charset="0"/>
                <a:ea typeface="Syne Extra Bold" pitchFamily="34" charset="-122"/>
                <a:cs typeface="Syne Extra Bold" pitchFamily="34" charset="-120"/>
              </a:rPr>
              <a:t>Feature Prioritization</a:t>
            </a:r>
            <a:endParaRPr lang="en-US" sz="1650" dirty="0"/>
          </a:p>
        </p:txBody>
      </p:sp>
      <p:sp>
        <p:nvSpPr>
          <p:cNvPr id="13" name="Text 8"/>
          <p:cNvSpPr/>
          <p:nvPr/>
        </p:nvSpPr>
        <p:spPr>
          <a:xfrm>
            <a:off x="1606867" y="6268045"/>
            <a:ext cx="6945154" cy="270629"/>
          </a:xfrm>
          <a:prstGeom prst="rect">
            <a:avLst/>
          </a:prstGeom>
          <a:noFill/>
          <a:ln/>
        </p:spPr>
        <p:txBody>
          <a:bodyPr wrap="none" lIns="0" tIns="0" rIns="0" bIns="0" rtlCol="0" anchor="t"/>
          <a:lstStyle/>
          <a:p>
            <a:pPr marL="0" indent="0" algn="l">
              <a:lnSpc>
                <a:spcPts val="2100"/>
              </a:lnSpc>
              <a:buNone/>
            </a:pPr>
            <a:r>
              <a:rPr lang="en-US" sz="1300" dirty="0">
                <a:solidFill>
                  <a:srgbClr val="D7E5D8"/>
                </a:solidFill>
                <a:latin typeface="Syne" pitchFamily="34" charset="0"/>
                <a:ea typeface="Syne" pitchFamily="34" charset="-122"/>
                <a:cs typeface="Syne" pitchFamily="34" charset="-120"/>
              </a:rPr>
              <a:t>Rank features by business impact and revenue potential</a:t>
            </a:r>
            <a:endParaRPr lang="en-US" sz="1300" dirty="0"/>
          </a:p>
        </p:txBody>
      </p:sp>
      <p:pic>
        <p:nvPicPr>
          <p:cNvPr id="14" name="Image 3" descr="preencoded.png"/>
          <p:cNvPicPr>
            <a:picLocks noChangeAspect="1"/>
          </p:cNvPicPr>
          <p:nvPr/>
        </p:nvPicPr>
        <p:blipFill>
          <a:blip r:embed="rId6"/>
          <a:stretch>
            <a:fillRect/>
          </a:stretch>
        </p:blipFill>
        <p:spPr>
          <a:xfrm>
            <a:off x="591979" y="6748224"/>
            <a:ext cx="845820" cy="1015008"/>
          </a:xfrm>
          <a:prstGeom prst="rect">
            <a:avLst/>
          </a:prstGeom>
        </p:spPr>
      </p:pic>
      <p:sp>
        <p:nvSpPr>
          <p:cNvPr id="15" name="Text 9"/>
          <p:cNvSpPr/>
          <p:nvPr/>
        </p:nvSpPr>
        <p:spPr>
          <a:xfrm>
            <a:off x="1606867" y="6917293"/>
            <a:ext cx="2867025" cy="264319"/>
          </a:xfrm>
          <a:prstGeom prst="rect">
            <a:avLst/>
          </a:prstGeom>
          <a:noFill/>
          <a:ln/>
        </p:spPr>
        <p:txBody>
          <a:bodyPr wrap="none" lIns="0" tIns="0" rIns="0" bIns="0" rtlCol="0" anchor="t"/>
          <a:lstStyle/>
          <a:p>
            <a:pPr marL="0" indent="0" algn="l">
              <a:lnSpc>
                <a:spcPts val="2050"/>
              </a:lnSpc>
              <a:buNone/>
            </a:pPr>
            <a:r>
              <a:rPr lang="en-US" sz="1650" b="1" dirty="0">
                <a:solidFill>
                  <a:srgbClr val="D7E5D8"/>
                </a:solidFill>
                <a:latin typeface="Syne Extra Bold" pitchFamily="34" charset="0"/>
                <a:ea typeface="Syne Extra Bold" pitchFamily="34" charset="-122"/>
                <a:cs typeface="Syne Extra Bold" pitchFamily="34" charset="-120"/>
              </a:rPr>
              <a:t>Metric Alignment</a:t>
            </a:r>
            <a:endParaRPr lang="en-US" sz="1650" dirty="0"/>
          </a:p>
        </p:txBody>
      </p:sp>
      <p:sp>
        <p:nvSpPr>
          <p:cNvPr id="16" name="Text 10"/>
          <p:cNvSpPr/>
          <p:nvPr/>
        </p:nvSpPr>
        <p:spPr>
          <a:xfrm>
            <a:off x="1606867" y="7283053"/>
            <a:ext cx="6945154" cy="270629"/>
          </a:xfrm>
          <a:prstGeom prst="rect">
            <a:avLst/>
          </a:prstGeom>
          <a:noFill/>
          <a:ln/>
        </p:spPr>
        <p:txBody>
          <a:bodyPr wrap="none" lIns="0" tIns="0" rIns="0" bIns="0" rtlCol="0" anchor="t"/>
          <a:lstStyle/>
          <a:p>
            <a:pPr marL="0" indent="0" algn="l">
              <a:lnSpc>
                <a:spcPts val="2100"/>
              </a:lnSpc>
              <a:buNone/>
            </a:pPr>
            <a:r>
              <a:rPr lang="en-US" sz="1300" dirty="0">
                <a:solidFill>
                  <a:srgbClr val="D7E5D8"/>
                </a:solidFill>
                <a:latin typeface="Syne" pitchFamily="34" charset="0"/>
                <a:ea typeface="Syne" pitchFamily="34" charset="-122"/>
                <a:cs typeface="Syne" pitchFamily="34" charset="-120"/>
              </a:rPr>
              <a:t>Link development to pipeline, retention, and revenue</a:t>
            </a:r>
            <a:endParaRPr lang="en-US"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4023" y="592455"/>
            <a:ext cx="13122354" cy="1346597"/>
          </a:xfrm>
          <a:prstGeom prst="rect">
            <a:avLst/>
          </a:prstGeom>
          <a:noFill/>
          <a:ln/>
        </p:spPr>
        <p:txBody>
          <a:bodyPr wrap="square" lIns="0" tIns="0" rIns="0" bIns="0" rtlCol="0" anchor="t"/>
          <a:lstStyle/>
          <a:p>
            <a:pPr marL="0" indent="0" algn="l">
              <a:lnSpc>
                <a:spcPts val="5300"/>
              </a:lnSpc>
              <a:buNone/>
            </a:pPr>
            <a:r>
              <a:rPr lang="en-US" sz="4200" b="1" dirty="0">
                <a:solidFill>
                  <a:srgbClr val="F0F4F1"/>
                </a:solidFill>
                <a:latin typeface="Syne Extra Bold" pitchFamily="34" charset="0"/>
                <a:ea typeface="Syne Extra Bold" pitchFamily="34" charset="-122"/>
                <a:cs typeface="Syne Extra Bold" pitchFamily="34" charset="-120"/>
              </a:rPr>
              <a:t>Building Platform Ecosystems &amp; Integration</a:t>
            </a:r>
            <a:endParaRPr lang="en-US" sz="4200" dirty="0"/>
          </a:p>
        </p:txBody>
      </p:sp>
      <p:sp>
        <p:nvSpPr>
          <p:cNvPr id="3" name="Text 1"/>
          <p:cNvSpPr/>
          <p:nvPr/>
        </p:nvSpPr>
        <p:spPr>
          <a:xfrm>
            <a:off x="1290042" y="2775466"/>
            <a:ext cx="3405664" cy="336590"/>
          </a:xfrm>
          <a:prstGeom prst="rect">
            <a:avLst/>
          </a:prstGeom>
          <a:noFill/>
          <a:ln/>
        </p:spPr>
        <p:txBody>
          <a:bodyPr wrap="none" lIns="0" tIns="0" rIns="0" bIns="0" rtlCol="0" anchor="t"/>
          <a:lstStyle/>
          <a:p>
            <a:pPr marL="0" indent="0" algn="r">
              <a:lnSpc>
                <a:spcPts val="2650"/>
              </a:lnSpc>
              <a:buNone/>
            </a:pPr>
            <a:r>
              <a:rPr lang="en-US" sz="2100" b="1" dirty="0">
                <a:solidFill>
                  <a:srgbClr val="D7E5D8"/>
                </a:solidFill>
                <a:latin typeface="Syne Extra Bold" pitchFamily="34" charset="0"/>
                <a:ea typeface="Syne Extra Bold" pitchFamily="34" charset="-122"/>
                <a:cs typeface="Syne Extra Bold" pitchFamily="34" charset="-120"/>
              </a:rPr>
              <a:t>API-First Design</a:t>
            </a:r>
            <a:endParaRPr lang="en-US" sz="2100" dirty="0"/>
          </a:p>
        </p:txBody>
      </p:sp>
      <p:sp>
        <p:nvSpPr>
          <p:cNvPr id="4" name="Text 2"/>
          <p:cNvSpPr/>
          <p:nvPr/>
        </p:nvSpPr>
        <p:spPr>
          <a:xfrm>
            <a:off x="754023" y="3241238"/>
            <a:ext cx="3941683" cy="689610"/>
          </a:xfrm>
          <a:prstGeom prst="rect">
            <a:avLst/>
          </a:prstGeom>
          <a:noFill/>
          <a:ln/>
        </p:spPr>
        <p:txBody>
          <a:bodyPr wrap="square" lIns="0" tIns="0" rIns="0" bIns="0" rtlCol="0" anchor="t"/>
          <a:lstStyle/>
          <a:p>
            <a:pPr marL="0" indent="0" algn="r">
              <a:lnSpc>
                <a:spcPts val="2700"/>
              </a:lnSpc>
              <a:buNone/>
            </a:pPr>
            <a:r>
              <a:rPr lang="en-US" sz="1650" dirty="0">
                <a:solidFill>
                  <a:srgbClr val="D7E5D8"/>
                </a:solidFill>
                <a:latin typeface="Syne" pitchFamily="34" charset="0"/>
                <a:ea typeface="Syne" pitchFamily="34" charset="-122"/>
                <a:cs typeface="Syne" pitchFamily="34" charset="-120"/>
              </a:rPr>
              <a:t>Enable seamless third-party integrations from the ground up</a:t>
            </a:r>
            <a:endParaRPr lang="en-US" sz="1650" dirty="0"/>
          </a:p>
        </p:txBody>
      </p:sp>
      <p:pic>
        <p:nvPicPr>
          <p:cNvPr id="5" name="Image 0" descr="preencoded.png"/>
          <p:cNvPicPr>
            <a:picLocks noChangeAspect="1"/>
          </p:cNvPicPr>
          <p:nvPr/>
        </p:nvPicPr>
        <p:blipFill>
          <a:blip r:embed="rId3"/>
          <a:stretch>
            <a:fillRect/>
          </a:stretch>
        </p:blipFill>
        <p:spPr>
          <a:xfrm>
            <a:off x="5018842" y="2369939"/>
            <a:ext cx="4592717" cy="4592717"/>
          </a:xfrm>
          <a:prstGeom prst="rect">
            <a:avLst/>
          </a:prstGeom>
        </p:spPr>
      </p:pic>
      <p:pic>
        <p:nvPicPr>
          <p:cNvPr id="6" name="Image 1" descr="preencoded.png"/>
          <p:cNvPicPr>
            <a:picLocks noChangeAspect="1"/>
          </p:cNvPicPr>
          <p:nvPr/>
        </p:nvPicPr>
        <p:blipFill>
          <a:blip r:embed="rId4"/>
          <a:stretch>
            <a:fillRect/>
          </a:stretch>
        </p:blipFill>
        <p:spPr>
          <a:xfrm>
            <a:off x="6017300" y="3328154"/>
            <a:ext cx="322302" cy="402908"/>
          </a:xfrm>
          <a:prstGeom prst="rect">
            <a:avLst/>
          </a:prstGeom>
        </p:spPr>
      </p:pic>
      <p:sp>
        <p:nvSpPr>
          <p:cNvPr id="7" name="Text 3"/>
          <p:cNvSpPr/>
          <p:nvPr/>
        </p:nvSpPr>
        <p:spPr>
          <a:xfrm>
            <a:off x="9934694" y="2775466"/>
            <a:ext cx="3532227" cy="336590"/>
          </a:xfrm>
          <a:prstGeom prst="rect">
            <a:avLst/>
          </a:prstGeom>
          <a:noFill/>
          <a:ln/>
        </p:spPr>
        <p:txBody>
          <a:bodyPr wrap="none" lIns="0" tIns="0" rIns="0" bIns="0" rtlCol="0" anchor="t"/>
          <a:lstStyle/>
          <a:p>
            <a:pPr marL="0" indent="0" algn="l">
              <a:lnSpc>
                <a:spcPts val="2650"/>
              </a:lnSpc>
              <a:buNone/>
            </a:pPr>
            <a:r>
              <a:rPr lang="en-US" sz="2100" b="1" dirty="0">
                <a:solidFill>
                  <a:srgbClr val="D7E5D8"/>
                </a:solidFill>
                <a:latin typeface="Syne Extra Bold" pitchFamily="34" charset="0"/>
                <a:ea typeface="Syne Extra Bold" pitchFamily="34" charset="-122"/>
                <a:cs typeface="Syne Extra Bold" pitchFamily="34" charset="-120"/>
              </a:rPr>
              <a:t>Network Effects</a:t>
            </a:r>
            <a:endParaRPr lang="en-US" sz="2100" dirty="0"/>
          </a:p>
        </p:txBody>
      </p:sp>
      <p:sp>
        <p:nvSpPr>
          <p:cNvPr id="8" name="Text 4"/>
          <p:cNvSpPr/>
          <p:nvPr/>
        </p:nvSpPr>
        <p:spPr>
          <a:xfrm>
            <a:off x="9934694" y="3241238"/>
            <a:ext cx="3941683" cy="689610"/>
          </a:xfrm>
          <a:prstGeom prst="rect">
            <a:avLst/>
          </a:prstGeom>
          <a:noFill/>
          <a:ln/>
        </p:spPr>
        <p:txBody>
          <a:bodyPr wrap="square" lIns="0" tIns="0" rIns="0" bIns="0" rtlCol="0" anchor="t"/>
          <a:lstStyle/>
          <a:p>
            <a:pPr marL="0" indent="0" algn="l">
              <a:lnSpc>
                <a:spcPts val="2700"/>
              </a:lnSpc>
              <a:buNone/>
            </a:pPr>
            <a:r>
              <a:rPr lang="en-US" sz="1650" dirty="0">
                <a:solidFill>
                  <a:srgbClr val="D7E5D8"/>
                </a:solidFill>
                <a:latin typeface="Syne" pitchFamily="34" charset="0"/>
                <a:ea typeface="Syne" pitchFamily="34" charset="-122"/>
                <a:cs typeface="Syne" pitchFamily="34" charset="-120"/>
              </a:rPr>
              <a:t>Create ecosystems that increase user retention and product stickiness</a:t>
            </a:r>
            <a:endParaRPr lang="en-US" sz="1650" dirty="0"/>
          </a:p>
        </p:txBody>
      </p:sp>
      <p:pic>
        <p:nvPicPr>
          <p:cNvPr id="9" name="Image 2" descr="preencoded.png"/>
          <p:cNvPicPr>
            <a:picLocks noChangeAspect="1"/>
          </p:cNvPicPr>
          <p:nvPr/>
        </p:nvPicPr>
        <p:blipFill>
          <a:blip r:embed="rId5"/>
          <a:stretch>
            <a:fillRect/>
          </a:stretch>
        </p:blipFill>
        <p:spPr>
          <a:xfrm>
            <a:off x="5018842" y="2369939"/>
            <a:ext cx="4592717" cy="4592717"/>
          </a:xfrm>
          <a:prstGeom prst="rect">
            <a:avLst/>
          </a:prstGeom>
        </p:spPr>
      </p:pic>
      <p:pic>
        <p:nvPicPr>
          <p:cNvPr id="10" name="Image 3" descr="preencoded.png"/>
          <p:cNvPicPr>
            <a:picLocks noChangeAspect="1"/>
          </p:cNvPicPr>
          <p:nvPr/>
        </p:nvPicPr>
        <p:blipFill>
          <a:blip r:embed="rId6"/>
          <a:stretch>
            <a:fillRect/>
          </a:stretch>
        </p:blipFill>
        <p:spPr>
          <a:xfrm>
            <a:off x="8290560" y="3328154"/>
            <a:ext cx="322302" cy="402908"/>
          </a:xfrm>
          <a:prstGeom prst="rect">
            <a:avLst/>
          </a:prstGeom>
        </p:spPr>
      </p:pic>
      <p:sp>
        <p:nvSpPr>
          <p:cNvPr id="11" name="Text 5"/>
          <p:cNvSpPr/>
          <p:nvPr/>
        </p:nvSpPr>
        <p:spPr>
          <a:xfrm>
            <a:off x="9934694" y="5065038"/>
            <a:ext cx="3941683" cy="673179"/>
          </a:xfrm>
          <a:prstGeom prst="rect">
            <a:avLst/>
          </a:prstGeom>
          <a:noFill/>
          <a:ln/>
        </p:spPr>
        <p:txBody>
          <a:bodyPr wrap="square" lIns="0" tIns="0" rIns="0" bIns="0" rtlCol="0" anchor="t"/>
          <a:lstStyle/>
          <a:p>
            <a:pPr marL="0" indent="0" algn="l">
              <a:lnSpc>
                <a:spcPts val="2650"/>
              </a:lnSpc>
              <a:buNone/>
            </a:pPr>
            <a:r>
              <a:rPr lang="en-US" sz="2100" b="1" dirty="0">
                <a:solidFill>
                  <a:srgbClr val="D7E5D8"/>
                </a:solidFill>
                <a:latin typeface="Syne Extra Bold" pitchFamily="34" charset="0"/>
                <a:ea typeface="Syne Extra Bold" pitchFamily="34" charset="-122"/>
                <a:cs typeface="Syne Extra Bold" pitchFamily="34" charset="-120"/>
              </a:rPr>
              <a:t>Strategic Partnerships</a:t>
            </a:r>
            <a:endParaRPr lang="en-US" sz="2100" dirty="0"/>
          </a:p>
        </p:txBody>
      </p:sp>
      <p:sp>
        <p:nvSpPr>
          <p:cNvPr id="12" name="Text 6"/>
          <p:cNvSpPr/>
          <p:nvPr/>
        </p:nvSpPr>
        <p:spPr>
          <a:xfrm>
            <a:off x="9934694" y="5867400"/>
            <a:ext cx="3941683" cy="689610"/>
          </a:xfrm>
          <a:prstGeom prst="rect">
            <a:avLst/>
          </a:prstGeom>
          <a:noFill/>
          <a:ln/>
        </p:spPr>
        <p:txBody>
          <a:bodyPr wrap="square" lIns="0" tIns="0" rIns="0" bIns="0" rtlCol="0" anchor="t"/>
          <a:lstStyle/>
          <a:p>
            <a:pPr marL="0" indent="0" algn="l">
              <a:lnSpc>
                <a:spcPts val="2700"/>
              </a:lnSpc>
              <a:buNone/>
            </a:pPr>
            <a:r>
              <a:rPr lang="en-US" sz="1650" dirty="0">
                <a:solidFill>
                  <a:srgbClr val="D7E5D8"/>
                </a:solidFill>
                <a:latin typeface="Syne" pitchFamily="34" charset="0"/>
                <a:ea typeface="Syne" pitchFamily="34" charset="-122"/>
                <a:cs typeface="Syne" pitchFamily="34" charset="-120"/>
              </a:rPr>
              <a:t>Expand product reach and unlock new growth channels</a:t>
            </a:r>
            <a:endParaRPr lang="en-US" sz="1650" dirty="0"/>
          </a:p>
        </p:txBody>
      </p:sp>
      <p:pic>
        <p:nvPicPr>
          <p:cNvPr id="13" name="Image 4" descr="preencoded.png"/>
          <p:cNvPicPr>
            <a:picLocks noChangeAspect="1"/>
          </p:cNvPicPr>
          <p:nvPr/>
        </p:nvPicPr>
        <p:blipFill>
          <a:blip r:embed="rId7"/>
          <a:stretch>
            <a:fillRect/>
          </a:stretch>
        </p:blipFill>
        <p:spPr>
          <a:xfrm>
            <a:off x="5018842" y="2369939"/>
            <a:ext cx="4592717" cy="4592717"/>
          </a:xfrm>
          <a:prstGeom prst="rect">
            <a:avLst/>
          </a:prstGeom>
        </p:spPr>
      </p:pic>
      <p:pic>
        <p:nvPicPr>
          <p:cNvPr id="14" name="Image 5" descr="preencoded.png"/>
          <p:cNvPicPr>
            <a:picLocks noChangeAspect="1"/>
          </p:cNvPicPr>
          <p:nvPr/>
        </p:nvPicPr>
        <p:blipFill>
          <a:blip r:embed="rId8"/>
          <a:stretch>
            <a:fillRect/>
          </a:stretch>
        </p:blipFill>
        <p:spPr>
          <a:xfrm>
            <a:off x="8290560" y="5601414"/>
            <a:ext cx="322302" cy="402908"/>
          </a:xfrm>
          <a:prstGeom prst="rect">
            <a:avLst/>
          </a:prstGeom>
        </p:spPr>
      </p:pic>
      <p:sp>
        <p:nvSpPr>
          <p:cNvPr id="15" name="Text 7"/>
          <p:cNvSpPr/>
          <p:nvPr/>
        </p:nvSpPr>
        <p:spPr>
          <a:xfrm>
            <a:off x="754023" y="5065038"/>
            <a:ext cx="3941683" cy="673179"/>
          </a:xfrm>
          <a:prstGeom prst="rect">
            <a:avLst/>
          </a:prstGeom>
          <a:noFill/>
          <a:ln/>
        </p:spPr>
        <p:txBody>
          <a:bodyPr wrap="square" lIns="0" tIns="0" rIns="0" bIns="0" rtlCol="0" anchor="t"/>
          <a:lstStyle/>
          <a:p>
            <a:pPr marL="0" indent="0" algn="r">
              <a:lnSpc>
                <a:spcPts val="2650"/>
              </a:lnSpc>
              <a:buNone/>
            </a:pPr>
            <a:r>
              <a:rPr lang="en-US" sz="2100" b="1" dirty="0">
                <a:solidFill>
                  <a:srgbClr val="D7E5D8"/>
                </a:solidFill>
                <a:latin typeface="Syne Extra Bold" pitchFamily="34" charset="0"/>
                <a:ea typeface="Syne Extra Bold" pitchFamily="34" charset="-122"/>
                <a:cs typeface="Syne Extra Bold" pitchFamily="34" charset="-120"/>
              </a:rPr>
              <a:t>Scalable Architecture</a:t>
            </a:r>
            <a:endParaRPr lang="en-US" sz="2100" dirty="0"/>
          </a:p>
        </p:txBody>
      </p:sp>
      <p:sp>
        <p:nvSpPr>
          <p:cNvPr id="16" name="Text 8"/>
          <p:cNvSpPr/>
          <p:nvPr/>
        </p:nvSpPr>
        <p:spPr>
          <a:xfrm>
            <a:off x="754023" y="5867400"/>
            <a:ext cx="3941683" cy="689610"/>
          </a:xfrm>
          <a:prstGeom prst="rect">
            <a:avLst/>
          </a:prstGeom>
          <a:noFill/>
          <a:ln/>
        </p:spPr>
        <p:txBody>
          <a:bodyPr wrap="square" lIns="0" tIns="0" rIns="0" bIns="0" rtlCol="0" anchor="t"/>
          <a:lstStyle/>
          <a:p>
            <a:pPr marL="0" indent="0" algn="r">
              <a:lnSpc>
                <a:spcPts val="2700"/>
              </a:lnSpc>
              <a:buNone/>
            </a:pPr>
            <a:r>
              <a:rPr lang="en-US" sz="1650" dirty="0">
                <a:solidFill>
                  <a:srgbClr val="D7E5D8"/>
                </a:solidFill>
                <a:latin typeface="Syne" pitchFamily="34" charset="0"/>
                <a:ea typeface="Syne" pitchFamily="34" charset="-122"/>
                <a:cs typeface="Syne" pitchFamily="34" charset="-120"/>
              </a:rPr>
              <a:t>Design for ecosystem collaboration from day one</a:t>
            </a:r>
            <a:endParaRPr lang="en-US" sz="1650" dirty="0"/>
          </a:p>
        </p:txBody>
      </p:sp>
      <p:pic>
        <p:nvPicPr>
          <p:cNvPr id="17" name="Image 6" descr="preencoded.png"/>
          <p:cNvPicPr>
            <a:picLocks noChangeAspect="1"/>
          </p:cNvPicPr>
          <p:nvPr/>
        </p:nvPicPr>
        <p:blipFill>
          <a:blip r:embed="rId9"/>
          <a:stretch>
            <a:fillRect/>
          </a:stretch>
        </p:blipFill>
        <p:spPr>
          <a:xfrm>
            <a:off x="5018842" y="2369939"/>
            <a:ext cx="4592717" cy="4592717"/>
          </a:xfrm>
          <a:prstGeom prst="rect">
            <a:avLst/>
          </a:prstGeom>
        </p:spPr>
      </p:pic>
      <p:pic>
        <p:nvPicPr>
          <p:cNvPr id="18" name="Image 7" descr="preencoded.png"/>
          <p:cNvPicPr>
            <a:picLocks noChangeAspect="1"/>
          </p:cNvPicPr>
          <p:nvPr/>
        </p:nvPicPr>
        <p:blipFill>
          <a:blip r:embed="rId10"/>
          <a:stretch>
            <a:fillRect/>
          </a:stretch>
        </p:blipFill>
        <p:spPr>
          <a:xfrm>
            <a:off x="6017300" y="5601414"/>
            <a:ext cx="322302" cy="402908"/>
          </a:xfrm>
          <a:prstGeom prst="rect">
            <a:avLst/>
          </a:prstGeom>
        </p:spPr>
      </p:pic>
      <p:sp>
        <p:nvSpPr>
          <p:cNvPr id="19" name="Text 9"/>
          <p:cNvSpPr/>
          <p:nvPr/>
        </p:nvSpPr>
        <p:spPr>
          <a:xfrm>
            <a:off x="754023" y="7204948"/>
            <a:ext cx="13122354" cy="689610"/>
          </a:xfrm>
          <a:prstGeom prst="rect">
            <a:avLst/>
          </a:prstGeom>
          <a:noFill/>
          <a:ln/>
        </p:spPr>
        <p:txBody>
          <a:bodyPr wrap="square" lIns="0" tIns="0" rIns="0" bIns="0" rtlCol="0" anchor="t"/>
          <a:lstStyle/>
          <a:p>
            <a:pPr marL="0" indent="0" algn="l">
              <a:lnSpc>
                <a:spcPts val="2700"/>
              </a:lnSpc>
              <a:buNone/>
            </a:pPr>
            <a:r>
              <a:rPr lang="en-US" sz="1650" dirty="0">
                <a:solidFill>
                  <a:srgbClr val="D7E5D8"/>
                </a:solidFill>
                <a:latin typeface="Syne" pitchFamily="34" charset="0"/>
                <a:ea typeface="Syne" pitchFamily="34" charset="-122"/>
                <a:cs typeface="Syne" pitchFamily="34" charset="-120"/>
              </a:rPr>
              <a:t>Modern products thrive not in isolation, but as platforms that enable rich ecosystems of integrations, partnerships, and network effects that compound value over time.</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6148"/>
          </a:xfrm>
          <a:prstGeom prst="rect">
            <a:avLst/>
          </a:prstGeom>
        </p:spPr>
      </p:pic>
      <p:sp>
        <p:nvSpPr>
          <p:cNvPr id="3" name="Text 0"/>
          <p:cNvSpPr/>
          <p:nvPr/>
        </p:nvSpPr>
        <p:spPr>
          <a:xfrm>
            <a:off x="5966341" y="377071"/>
            <a:ext cx="8184118" cy="857250"/>
          </a:xfrm>
          <a:prstGeom prst="rect">
            <a:avLst/>
          </a:prstGeom>
          <a:noFill/>
          <a:ln/>
        </p:spPr>
        <p:txBody>
          <a:bodyPr wrap="square" lIns="0" tIns="0" rIns="0" bIns="0" rtlCol="0" anchor="t"/>
          <a:lstStyle/>
          <a:p>
            <a:pPr marL="0" indent="0" algn="l">
              <a:lnSpc>
                <a:spcPts val="3350"/>
              </a:lnSpc>
              <a:buNone/>
            </a:pPr>
            <a:r>
              <a:rPr lang="en-US" sz="2650" b="1" dirty="0">
                <a:solidFill>
                  <a:srgbClr val="F0F4F1"/>
                </a:solidFill>
                <a:latin typeface="Syne Extra Bold" pitchFamily="34" charset="0"/>
                <a:ea typeface="Syne Extra Bold" pitchFamily="34" charset="-122"/>
                <a:cs typeface="Syne Extra Bold" pitchFamily="34" charset="-120"/>
              </a:rPr>
              <a:t>Ethical and Inclusive Product Development</a:t>
            </a:r>
            <a:endParaRPr lang="en-US" sz="2650" dirty="0"/>
          </a:p>
        </p:txBody>
      </p:sp>
      <p:sp>
        <p:nvSpPr>
          <p:cNvPr id="4" name="Text 1"/>
          <p:cNvSpPr/>
          <p:nvPr/>
        </p:nvSpPr>
        <p:spPr>
          <a:xfrm>
            <a:off x="5966341" y="1439942"/>
            <a:ext cx="8184118" cy="438864"/>
          </a:xfrm>
          <a:prstGeom prst="rect">
            <a:avLst/>
          </a:prstGeom>
          <a:noFill/>
          <a:ln/>
        </p:spPr>
        <p:txBody>
          <a:bodyPr wrap="square" lIns="0" tIns="0" rIns="0" bIns="0" rtlCol="0" anchor="t"/>
          <a:lstStyle/>
          <a:p>
            <a:pPr marL="0" indent="0" algn="l">
              <a:lnSpc>
                <a:spcPts val="1700"/>
              </a:lnSpc>
              <a:buNone/>
            </a:pPr>
            <a:r>
              <a:rPr lang="en-US" sz="1050" dirty="0">
                <a:solidFill>
                  <a:srgbClr val="D7E5D8"/>
                </a:solidFill>
                <a:latin typeface="Syne" pitchFamily="34" charset="0"/>
                <a:ea typeface="Syne" pitchFamily="34" charset="-122"/>
                <a:cs typeface="Syne" pitchFamily="34" charset="-120"/>
              </a:rPr>
              <a:t>Building responsible products isn't just good ethics—it's good business. Regulatory compliance, risk mitigation, and market expansion all depend on ethical and inclusive practices.</a:t>
            </a:r>
            <a:endParaRPr lang="en-US" sz="1050" dirty="0"/>
          </a:p>
        </p:txBody>
      </p:sp>
      <p:sp>
        <p:nvSpPr>
          <p:cNvPr id="5" name="Shape 2"/>
          <p:cNvSpPr/>
          <p:nvPr/>
        </p:nvSpPr>
        <p:spPr>
          <a:xfrm>
            <a:off x="5966341" y="2032992"/>
            <a:ext cx="8184118" cy="1353741"/>
          </a:xfrm>
          <a:prstGeom prst="roundRect">
            <a:avLst>
              <a:gd name="adj" fmla="val 4255"/>
            </a:avLst>
          </a:prstGeom>
          <a:solidFill>
            <a:srgbClr val="547808"/>
          </a:solidFill>
          <a:ln w="7620">
            <a:solidFill>
              <a:srgbClr val="6D9121"/>
            </a:solidFill>
            <a:prstDash val="solid"/>
          </a:ln>
        </p:spPr>
      </p:sp>
      <p:sp>
        <p:nvSpPr>
          <p:cNvPr id="6" name="Shape 3"/>
          <p:cNvSpPr/>
          <p:nvPr/>
        </p:nvSpPr>
        <p:spPr>
          <a:xfrm>
            <a:off x="6111002" y="2177653"/>
            <a:ext cx="411361" cy="411361"/>
          </a:xfrm>
          <a:prstGeom prst="roundRect">
            <a:avLst>
              <a:gd name="adj" fmla="val 22226428"/>
            </a:avLst>
          </a:prstGeom>
          <a:solidFill>
            <a:srgbClr val="A9F00F"/>
          </a:solidFill>
          <a:ln/>
        </p:spPr>
      </p:sp>
      <p:pic>
        <p:nvPicPr>
          <p:cNvPr id="7" name="Image 1" descr="preencoded.png"/>
          <p:cNvPicPr>
            <a:picLocks noChangeAspect="1"/>
          </p:cNvPicPr>
          <p:nvPr/>
        </p:nvPicPr>
        <p:blipFill>
          <a:blip r:embed="rId4"/>
          <a:stretch>
            <a:fillRect/>
          </a:stretch>
        </p:blipFill>
        <p:spPr>
          <a:xfrm>
            <a:off x="6224111" y="2267664"/>
            <a:ext cx="185142" cy="231338"/>
          </a:xfrm>
          <a:prstGeom prst="rect">
            <a:avLst/>
          </a:prstGeom>
        </p:spPr>
      </p:pic>
      <p:sp>
        <p:nvSpPr>
          <p:cNvPr id="8" name="Text 4"/>
          <p:cNvSpPr/>
          <p:nvPr/>
        </p:nvSpPr>
        <p:spPr>
          <a:xfrm>
            <a:off x="6111002" y="2726055"/>
            <a:ext cx="3233976" cy="214312"/>
          </a:xfrm>
          <a:prstGeom prst="rect">
            <a:avLst/>
          </a:prstGeom>
          <a:noFill/>
          <a:ln/>
        </p:spPr>
        <p:txBody>
          <a:bodyPr wrap="none" lIns="0" tIns="0" rIns="0" bIns="0" rtlCol="0" anchor="t"/>
          <a:lstStyle/>
          <a:p>
            <a:pPr marL="0" indent="0" algn="l">
              <a:lnSpc>
                <a:spcPts val="1650"/>
              </a:lnSpc>
              <a:buNone/>
            </a:pPr>
            <a:r>
              <a:rPr lang="en-US" sz="1300" b="1" dirty="0">
                <a:solidFill>
                  <a:srgbClr val="FFFFFF"/>
                </a:solidFill>
                <a:latin typeface="Syne Extra Bold" pitchFamily="34" charset="0"/>
                <a:ea typeface="Syne Extra Bold" pitchFamily="34" charset="-122"/>
                <a:cs typeface="Syne Extra Bold" pitchFamily="34" charset="-120"/>
              </a:rPr>
              <a:t>Regulatory Compliance</a:t>
            </a:r>
            <a:endParaRPr lang="en-US" sz="1300" dirty="0"/>
          </a:p>
        </p:txBody>
      </p:sp>
      <p:sp>
        <p:nvSpPr>
          <p:cNvPr id="9" name="Text 5"/>
          <p:cNvSpPr/>
          <p:nvPr/>
        </p:nvSpPr>
        <p:spPr>
          <a:xfrm>
            <a:off x="6111002" y="3022640"/>
            <a:ext cx="7894796" cy="219432"/>
          </a:xfrm>
          <a:prstGeom prst="rect">
            <a:avLst/>
          </a:prstGeom>
          <a:noFill/>
          <a:ln/>
        </p:spPr>
        <p:txBody>
          <a:bodyPr wrap="none" lIns="0" tIns="0" rIns="0" bIns="0" rtlCol="0" anchor="t"/>
          <a:lstStyle/>
          <a:p>
            <a:pPr marL="0" indent="0" algn="l">
              <a:lnSpc>
                <a:spcPts val="1700"/>
              </a:lnSpc>
              <a:buNone/>
            </a:pPr>
            <a:r>
              <a:rPr lang="en-US" sz="1050" dirty="0">
                <a:solidFill>
                  <a:srgbClr val="FFFFFF"/>
                </a:solidFill>
                <a:latin typeface="Syne" pitchFamily="34" charset="0"/>
                <a:ea typeface="Syne" pitchFamily="34" charset="-122"/>
                <a:cs typeface="Syne" pitchFamily="34" charset="-120"/>
              </a:rPr>
              <a:t>Meet AI Act, privacy laws, and accessibility standards to avoid penalties and legal risks</a:t>
            </a:r>
            <a:endParaRPr lang="en-US" sz="1050" dirty="0"/>
          </a:p>
        </p:txBody>
      </p:sp>
      <p:sp>
        <p:nvSpPr>
          <p:cNvPr id="10" name="Shape 6"/>
          <p:cNvSpPr/>
          <p:nvPr/>
        </p:nvSpPr>
        <p:spPr>
          <a:xfrm>
            <a:off x="5966341" y="3523774"/>
            <a:ext cx="8184118" cy="1353741"/>
          </a:xfrm>
          <a:prstGeom prst="roundRect">
            <a:avLst>
              <a:gd name="adj" fmla="val 4255"/>
            </a:avLst>
          </a:prstGeom>
          <a:solidFill>
            <a:srgbClr val="547808"/>
          </a:solidFill>
          <a:ln w="7620">
            <a:solidFill>
              <a:srgbClr val="6D9121"/>
            </a:solidFill>
            <a:prstDash val="solid"/>
          </a:ln>
        </p:spPr>
      </p:sp>
      <p:sp>
        <p:nvSpPr>
          <p:cNvPr id="11" name="Shape 7"/>
          <p:cNvSpPr/>
          <p:nvPr/>
        </p:nvSpPr>
        <p:spPr>
          <a:xfrm>
            <a:off x="6111002" y="3668435"/>
            <a:ext cx="411361" cy="411361"/>
          </a:xfrm>
          <a:prstGeom prst="roundRect">
            <a:avLst>
              <a:gd name="adj" fmla="val 22226428"/>
            </a:avLst>
          </a:prstGeom>
          <a:solidFill>
            <a:srgbClr val="A9F00F"/>
          </a:solidFill>
          <a:ln/>
        </p:spPr>
      </p:sp>
      <p:pic>
        <p:nvPicPr>
          <p:cNvPr id="12" name="Image 2" descr="preencoded.png"/>
          <p:cNvPicPr>
            <a:picLocks noChangeAspect="1"/>
          </p:cNvPicPr>
          <p:nvPr/>
        </p:nvPicPr>
        <p:blipFill>
          <a:blip r:embed="rId5"/>
          <a:stretch>
            <a:fillRect/>
          </a:stretch>
        </p:blipFill>
        <p:spPr>
          <a:xfrm>
            <a:off x="6224111" y="3758446"/>
            <a:ext cx="185142" cy="231338"/>
          </a:xfrm>
          <a:prstGeom prst="rect">
            <a:avLst/>
          </a:prstGeom>
        </p:spPr>
      </p:pic>
      <p:sp>
        <p:nvSpPr>
          <p:cNvPr id="13" name="Text 8"/>
          <p:cNvSpPr/>
          <p:nvPr/>
        </p:nvSpPr>
        <p:spPr>
          <a:xfrm>
            <a:off x="6111002" y="4216837"/>
            <a:ext cx="1993344" cy="214312"/>
          </a:xfrm>
          <a:prstGeom prst="rect">
            <a:avLst/>
          </a:prstGeom>
          <a:noFill/>
          <a:ln/>
        </p:spPr>
        <p:txBody>
          <a:bodyPr wrap="none" lIns="0" tIns="0" rIns="0" bIns="0" rtlCol="0" anchor="t"/>
          <a:lstStyle/>
          <a:p>
            <a:pPr marL="0" indent="0" algn="l">
              <a:lnSpc>
                <a:spcPts val="1650"/>
              </a:lnSpc>
              <a:buNone/>
            </a:pPr>
            <a:r>
              <a:rPr lang="en-US" sz="1300" b="1" dirty="0">
                <a:solidFill>
                  <a:srgbClr val="FFFFFF"/>
                </a:solidFill>
                <a:latin typeface="Syne Extra Bold" pitchFamily="34" charset="0"/>
                <a:ea typeface="Syne Extra Bold" pitchFamily="34" charset="-122"/>
                <a:cs typeface="Syne Extra Bold" pitchFamily="34" charset="-120"/>
              </a:rPr>
              <a:t>Risk Mitigation</a:t>
            </a:r>
            <a:endParaRPr lang="en-US" sz="1300" dirty="0"/>
          </a:p>
        </p:txBody>
      </p:sp>
      <p:sp>
        <p:nvSpPr>
          <p:cNvPr id="14" name="Text 9"/>
          <p:cNvSpPr/>
          <p:nvPr/>
        </p:nvSpPr>
        <p:spPr>
          <a:xfrm>
            <a:off x="6111002" y="4513421"/>
            <a:ext cx="7894796" cy="219432"/>
          </a:xfrm>
          <a:prstGeom prst="rect">
            <a:avLst/>
          </a:prstGeom>
          <a:noFill/>
          <a:ln/>
        </p:spPr>
        <p:txBody>
          <a:bodyPr wrap="none" lIns="0" tIns="0" rIns="0" bIns="0" rtlCol="0" anchor="t"/>
          <a:lstStyle/>
          <a:p>
            <a:pPr marL="0" indent="0" algn="l">
              <a:lnSpc>
                <a:spcPts val="1700"/>
              </a:lnSpc>
              <a:buNone/>
            </a:pPr>
            <a:r>
              <a:rPr lang="en-US" sz="1050" dirty="0">
                <a:solidFill>
                  <a:srgbClr val="FFFFFF"/>
                </a:solidFill>
                <a:latin typeface="Syne" pitchFamily="34" charset="0"/>
                <a:ea typeface="Syne" pitchFamily="34" charset="-122"/>
                <a:cs typeface="Syne" pitchFamily="34" charset="-120"/>
              </a:rPr>
              <a:t>Ethical design reduces bias, data misuse, and reputational damage</a:t>
            </a:r>
            <a:endParaRPr lang="en-US" sz="1050" dirty="0"/>
          </a:p>
        </p:txBody>
      </p:sp>
      <p:sp>
        <p:nvSpPr>
          <p:cNvPr id="15" name="Shape 10"/>
          <p:cNvSpPr/>
          <p:nvPr/>
        </p:nvSpPr>
        <p:spPr>
          <a:xfrm>
            <a:off x="5966341" y="5014555"/>
            <a:ext cx="8184118" cy="1353741"/>
          </a:xfrm>
          <a:prstGeom prst="roundRect">
            <a:avLst>
              <a:gd name="adj" fmla="val 4255"/>
            </a:avLst>
          </a:prstGeom>
          <a:solidFill>
            <a:srgbClr val="547808"/>
          </a:solidFill>
          <a:ln w="7620">
            <a:solidFill>
              <a:srgbClr val="6D9121"/>
            </a:solidFill>
            <a:prstDash val="solid"/>
          </a:ln>
        </p:spPr>
      </p:sp>
      <p:sp>
        <p:nvSpPr>
          <p:cNvPr id="16" name="Shape 11"/>
          <p:cNvSpPr/>
          <p:nvPr/>
        </p:nvSpPr>
        <p:spPr>
          <a:xfrm>
            <a:off x="6111002" y="5159216"/>
            <a:ext cx="411361" cy="411361"/>
          </a:xfrm>
          <a:prstGeom prst="roundRect">
            <a:avLst>
              <a:gd name="adj" fmla="val 22226428"/>
            </a:avLst>
          </a:prstGeom>
          <a:solidFill>
            <a:srgbClr val="A9F00F"/>
          </a:solidFill>
          <a:ln/>
        </p:spPr>
      </p:sp>
      <p:pic>
        <p:nvPicPr>
          <p:cNvPr id="17" name="Image 3" descr="preencoded.png"/>
          <p:cNvPicPr>
            <a:picLocks noChangeAspect="1"/>
          </p:cNvPicPr>
          <p:nvPr/>
        </p:nvPicPr>
        <p:blipFill>
          <a:blip r:embed="rId6"/>
          <a:stretch>
            <a:fillRect/>
          </a:stretch>
        </p:blipFill>
        <p:spPr>
          <a:xfrm>
            <a:off x="6224111" y="5249228"/>
            <a:ext cx="185142" cy="231338"/>
          </a:xfrm>
          <a:prstGeom prst="rect">
            <a:avLst/>
          </a:prstGeom>
        </p:spPr>
      </p:pic>
      <p:sp>
        <p:nvSpPr>
          <p:cNvPr id="18" name="Text 12"/>
          <p:cNvSpPr/>
          <p:nvPr/>
        </p:nvSpPr>
        <p:spPr>
          <a:xfrm>
            <a:off x="6111002" y="5707618"/>
            <a:ext cx="2656880" cy="214312"/>
          </a:xfrm>
          <a:prstGeom prst="rect">
            <a:avLst/>
          </a:prstGeom>
          <a:noFill/>
          <a:ln/>
        </p:spPr>
        <p:txBody>
          <a:bodyPr wrap="none" lIns="0" tIns="0" rIns="0" bIns="0" rtlCol="0" anchor="t"/>
          <a:lstStyle/>
          <a:p>
            <a:pPr marL="0" indent="0" algn="l">
              <a:lnSpc>
                <a:spcPts val="1650"/>
              </a:lnSpc>
              <a:buNone/>
            </a:pPr>
            <a:r>
              <a:rPr lang="en-US" sz="1300" b="1" dirty="0">
                <a:solidFill>
                  <a:srgbClr val="FFFFFF"/>
                </a:solidFill>
                <a:latin typeface="Syne Extra Bold" pitchFamily="34" charset="0"/>
                <a:ea typeface="Syne Extra Bold" pitchFamily="34" charset="-122"/>
                <a:cs typeface="Syne Extra Bold" pitchFamily="34" charset="-120"/>
              </a:rPr>
              <a:t>Inclusive Innovation</a:t>
            </a:r>
            <a:endParaRPr lang="en-US" sz="1300" dirty="0"/>
          </a:p>
        </p:txBody>
      </p:sp>
      <p:sp>
        <p:nvSpPr>
          <p:cNvPr id="19" name="Text 13"/>
          <p:cNvSpPr/>
          <p:nvPr/>
        </p:nvSpPr>
        <p:spPr>
          <a:xfrm>
            <a:off x="6111002" y="6004203"/>
            <a:ext cx="7894796" cy="219432"/>
          </a:xfrm>
          <a:prstGeom prst="rect">
            <a:avLst/>
          </a:prstGeom>
          <a:noFill/>
          <a:ln/>
        </p:spPr>
        <p:txBody>
          <a:bodyPr wrap="none" lIns="0" tIns="0" rIns="0" bIns="0" rtlCol="0" anchor="t"/>
          <a:lstStyle/>
          <a:p>
            <a:pPr marL="0" indent="0" algn="l">
              <a:lnSpc>
                <a:spcPts val="1700"/>
              </a:lnSpc>
              <a:buNone/>
            </a:pPr>
            <a:r>
              <a:rPr lang="en-US" sz="1050" dirty="0">
                <a:solidFill>
                  <a:srgbClr val="FFFFFF"/>
                </a:solidFill>
                <a:latin typeface="Syne" pitchFamily="34" charset="0"/>
                <a:ea typeface="Syne" pitchFamily="34" charset="-122"/>
                <a:cs typeface="Syne" pitchFamily="34" charset="-120"/>
              </a:rPr>
              <a:t>Diverse teams and inclusive practices lead to better products and broader market success</a:t>
            </a:r>
            <a:endParaRPr lang="en-US" sz="1050" dirty="0"/>
          </a:p>
        </p:txBody>
      </p:sp>
      <p:sp>
        <p:nvSpPr>
          <p:cNvPr id="20" name="Shape 14"/>
          <p:cNvSpPr/>
          <p:nvPr/>
        </p:nvSpPr>
        <p:spPr>
          <a:xfrm>
            <a:off x="5966341" y="6505337"/>
            <a:ext cx="8184118" cy="1353741"/>
          </a:xfrm>
          <a:prstGeom prst="roundRect">
            <a:avLst>
              <a:gd name="adj" fmla="val 4255"/>
            </a:avLst>
          </a:prstGeom>
          <a:solidFill>
            <a:srgbClr val="547808"/>
          </a:solidFill>
          <a:ln w="7620">
            <a:solidFill>
              <a:srgbClr val="6D9121"/>
            </a:solidFill>
            <a:prstDash val="solid"/>
          </a:ln>
        </p:spPr>
      </p:sp>
      <p:sp>
        <p:nvSpPr>
          <p:cNvPr id="21" name="Shape 15"/>
          <p:cNvSpPr/>
          <p:nvPr/>
        </p:nvSpPr>
        <p:spPr>
          <a:xfrm>
            <a:off x="6111002" y="6649998"/>
            <a:ext cx="411361" cy="411361"/>
          </a:xfrm>
          <a:prstGeom prst="roundRect">
            <a:avLst>
              <a:gd name="adj" fmla="val 22226428"/>
            </a:avLst>
          </a:prstGeom>
          <a:solidFill>
            <a:srgbClr val="A9F00F"/>
          </a:solidFill>
          <a:ln/>
        </p:spPr>
      </p:sp>
      <p:pic>
        <p:nvPicPr>
          <p:cNvPr id="22" name="Image 4" descr="preencoded.png"/>
          <p:cNvPicPr>
            <a:picLocks noChangeAspect="1"/>
          </p:cNvPicPr>
          <p:nvPr/>
        </p:nvPicPr>
        <p:blipFill>
          <a:blip r:embed="rId7"/>
          <a:stretch>
            <a:fillRect/>
          </a:stretch>
        </p:blipFill>
        <p:spPr>
          <a:xfrm>
            <a:off x="6224111" y="6740009"/>
            <a:ext cx="185142" cy="231338"/>
          </a:xfrm>
          <a:prstGeom prst="rect">
            <a:avLst/>
          </a:prstGeom>
        </p:spPr>
      </p:pic>
      <p:sp>
        <p:nvSpPr>
          <p:cNvPr id="23" name="Text 16"/>
          <p:cNvSpPr/>
          <p:nvPr/>
        </p:nvSpPr>
        <p:spPr>
          <a:xfrm>
            <a:off x="6111002" y="7198400"/>
            <a:ext cx="3413522" cy="214312"/>
          </a:xfrm>
          <a:prstGeom prst="rect">
            <a:avLst/>
          </a:prstGeom>
          <a:noFill/>
          <a:ln/>
        </p:spPr>
        <p:txBody>
          <a:bodyPr wrap="none" lIns="0" tIns="0" rIns="0" bIns="0" rtlCol="0" anchor="t"/>
          <a:lstStyle/>
          <a:p>
            <a:pPr marL="0" indent="0" algn="l">
              <a:lnSpc>
                <a:spcPts val="1650"/>
              </a:lnSpc>
              <a:buNone/>
            </a:pPr>
            <a:r>
              <a:rPr lang="en-US" sz="1300" b="1" dirty="0">
                <a:solidFill>
                  <a:srgbClr val="FFFFFF"/>
                </a:solidFill>
                <a:latin typeface="Syne Extra Bold" pitchFamily="34" charset="0"/>
                <a:ea typeface="Syne Extra Bold" pitchFamily="34" charset="-122"/>
                <a:cs typeface="Syne Extra Bold" pitchFamily="34" charset="-120"/>
              </a:rPr>
              <a:t>Champion Transparency</a:t>
            </a:r>
            <a:endParaRPr lang="en-US" sz="1300" dirty="0"/>
          </a:p>
        </p:txBody>
      </p:sp>
      <p:sp>
        <p:nvSpPr>
          <p:cNvPr id="24" name="Text 17"/>
          <p:cNvSpPr/>
          <p:nvPr/>
        </p:nvSpPr>
        <p:spPr>
          <a:xfrm>
            <a:off x="6111002" y="7494984"/>
            <a:ext cx="7894796" cy="219432"/>
          </a:xfrm>
          <a:prstGeom prst="rect">
            <a:avLst/>
          </a:prstGeom>
          <a:noFill/>
          <a:ln/>
        </p:spPr>
        <p:txBody>
          <a:bodyPr wrap="none" lIns="0" tIns="0" rIns="0" bIns="0" rtlCol="0" anchor="t"/>
          <a:lstStyle/>
          <a:p>
            <a:pPr marL="0" indent="0" algn="l">
              <a:lnSpc>
                <a:spcPts val="1700"/>
              </a:lnSpc>
              <a:buNone/>
            </a:pPr>
            <a:r>
              <a:rPr lang="en-US" sz="1050" dirty="0">
                <a:solidFill>
                  <a:srgbClr val="FFFFFF"/>
                </a:solidFill>
                <a:latin typeface="Syne" pitchFamily="34" charset="0"/>
                <a:ea typeface="Syne" pitchFamily="34" charset="-122"/>
                <a:cs typeface="Syne" pitchFamily="34" charset="-120"/>
              </a:rPr>
              <a:t>PMs must prioritize fairness, accessibility, and transparency in every product decision</a:t>
            </a:r>
            <a:endParaRPr lang="en-US" sz="10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04098" y="317540"/>
            <a:ext cx="8823603" cy="360878"/>
          </a:xfrm>
          <a:prstGeom prst="rect">
            <a:avLst/>
          </a:prstGeom>
          <a:noFill/>
          <a:ln/>
        </p:spPr>
        <p:txBody>
          <a:bodyPr wrap="none" lIns="0" tIns="0" rIns="0" bIns="0" rtlCol="0" anchor="t"/>
          <a:lstStyle/>
          <a:p>
            <a:pPr marL="0" indent="0" algn="l">
              <a:lnSpc>
                <a:spcPts val="2800"/>
              </a:lnSpc>
              <a:buNone/>
            </a:pPr>
            <a:r>
              <a:rPr lang="en-US" sz="2250" b="1" dirty="0">
                <a:solidFill>
                  <a:srgbClr val="F0F4F1"/>
                </a:solidFill>
                <a:latin typeface="Syne Extra Bold" pitchFamily="34" charset="0"/>
                <a:ea typeface="Syne Extra Bold" pitchFamily="34" charset="-122"/>
                <a:cs typeface="Syne Extra Bold" pitchFamily="34" charset="-120"/>
              </a:rPr>
              <a:t>Leading Hybrid and Distributed Teams</a:t>
            </a:r>
            <a:endParaRPr lang="en-US" sz="2250" dirty="0"/>
          </a:p>
        </p:txBody>
      </p:sp>
      <p:pic>
        <p:nvPicPr>
          <p:cNvPr id="3" name="Image 0" descr="preencoded.png"/>
          <p:cNvPicPr>
            <a:picLocks noChangeAspect="1"/>
          </p:cNvPicPr>
          <p:nvPr/>
        </p:nvPicPr>
        <p:blipFill>
          <a:blip r:embed="rId3"/>
          <a:stretch>
            <a:fillRect/>
          </a:stretch>
        </p:blipFill>
        <p:spPr>
          <a:xfrm>
            <a:off x="404098" y="981432"/>
            <a:ext cx="6770251" cy="6770251"/>
          </a:xfrm>
          <a:prstGeom prst="rect">
            <a:avLst/>
          </a:prstGeom>
        </p:spPr>
      </p:pic>
      <p:sp>
        <p:nvSpPr>
          <p:cNvPr id="4" name="Text 1"/>
          <p:cNvSpPr/>
          <p:nvPr/>
        </p:nvSpPr>
        <p:spPr>
          <a:xfrm>
            <a:off x="7463671" y="966907"/>
            <a:ext cx="2320528" cy="216456"/>
          </a:xfrm>
          <a:prstGeom prst="rect">
            <a:avLst/>
          </a:prstGeom>
          <a:noFill/>
          <a:ln/>
        </p:spPr>
        <p:txBody>
          <a:bodyPr wrap="none" lIns="0" tIns="0" rIns="0" bIns="0" rtlCol="0" anchor="t"/>
          <a:lstStyle/>
          <a:p>
            <a:pPr marL="0" indent="0" algn="l">
              <a:lnSpc>
                <a:spcPts val="1700"/>
              </a:lnSpc>
              <a:buNone/>
            </a:pPr>
            <a:r>
              <a:rPr lang="en-US" sz="1350" b="1" dirty="0">
                <a:solidFill>
                  <a:srgbClr val="F0F4F1"/>
                </a:solidFill>
                <a:latin typeface="Syne Extra Bold" pitchFamily="34" charset="0"/>
                <a:ea typeface="Syne Extra Bold" pitchFamily="34" charset="-122"/>
                <a:cs typeface="Syne Extra Bold" pitchFamily="34" charset="-120"/>
              </a:rPr>
              <a:t>The New Normal</a:t>
            </a:r>
            <a:endParaRPr lang="en-US" sz="1350" dirty="0"/>
          </a:p>
        </p:txBody>
      </p:sp>
      <p:sp>
        <p:nvSpPr>
          <p:cNvPr id="5" name="Text 2"/>
          <p:cNvSpPr/>
          <p:nvPr/>
        </p:nvSpPr>
        <p:spPr>
          <a:xfrm>
            <a:off x="7463671" y="1298734"/>
            <a:ext cx="6770251" cy="369570"/>
          </a:xfrm>
          <a:prstGeom prst="rect">
            <a:avLst/>
          </a:prstGeom>
          <a:noFill/>
          <a:ln/>
        </p:spPr>
        <p:txBody>
          <a:bodyPr wrap="square" lIns="0" tIns="0" rIns="0" bIns="0" rtlCol="0" anchor="t"/>
          <a:lstStyle/>
          <a:p>
            <a:pPr marL="0" indent="0" algn="l">
              <a:lnSpc>
                <a:spcPts val="1450"/>
              </a:lnSpc>
              <a:buNone/>
            </a:pPr>
            <a:r>
              <a:rPr lang="en-US" sz="900" dirty="0">
                <a:solidFill>
                  <a:srgbClr val="D7E5D8"/>
                </a:solidFill>
                <a:latin typeface="Syne" pitchFamily="34" charset="0"/>
                <a:ea typeface="Syne" pitchFamily="34" charset="-122"/>
                <a:cs typeface="Syne" pitchFamily="34" charset="-120"/>
              </a:rPr>
              <a:t>Remote and hybrid work models have become the standard in modern product organizations, requiring new approaches to leadership and collaboration.</a:t>
            </a:r>
            <a:endParaRPr lang="en-US" sz="900" dirty="0"/>
          </a:p>
        </p:txBody>
      </p:sp>
      <p:sp>
        <p:nvSpPr>
          <p:cNvPr id="6" name="Text 3"/>
          <p:cNvSpPr/>
          <p:nvPr/>
        </p:nvSpPr>
        <p:spPr>
          <a:xfrm>
            <a:off x="404098" y="8011478"/>
            <a:ext cx="115372" cy="144304"/>
          </a:xfrm>
          <a:prstGeom prst="rect">
            <a:avLst/>
          </a:prstGeom>
          <a:noFill/>
          <a:ln/>
        </p:spPr>
        <p:txBody>
          <a:bodyPr wrap="none" lIns="0" tIns="0" rIns="0" bIns="0" rtlCol="0" anchor="t"/>
          <a:lstStyle/>
          <a:p>
            <a:pPr marL="0" indent="0" algn="l">
              <a:lnSpc>
                <a:spcPts val="1450"/>
              </a:lnSpc>
              <a:buNone/>
            </a:pPr>
            <a:r>
              <a:rPr lang="en-US" sz="900" dirty="0">
                <a:solidFill>
                  <a:srgbClr val="D7E5D8"/>
                </a:solidFill>
                <a:latin typeface="Syne Light" pitchFamily="34" charset="0"/>
                <a:ea typeface="Syne Light" pitchFamily="34" charset="-122"/>
                <a:cs typeface="Syne Light" pitchFamily="34" charset="-120"/>
              </a:rPr>
              <a:t>01</a:t>
            </a:r>
            <a:endParaRPr lang="en-US" sz="900" dirty="0"/>
          </a:p>
        </p:txBody>
      </p:sp>
      <p:sp>
        <p:nvSpPr>
          <p:cNvPr id="7" name="Shape 4"/>
          <p:cNvSpPr/>
          <p:nvPr/>
        </p:nvSpPr>
        <p:spPr>
          <a:xfrm>
            <a:off x="404098" y="8192333"/>
            <a:ext cx="6853357" cy="15240"/>
          </a:xfrm>
          <a:prstGeom prst="rect">
            <a:avLst/>
          </a:prstGeom>
          <a:solidFill>
            <a:srgbClr val="A9F00F"/>
          </a:solidFill>
          <a:ln/>
        </p:spPr>
      </p:sp>
      <p:sp>
        <p:nvSpPr>
          <p:cNvPr id="8" name="Text 5"/>
          <p:cNvSpPr/>
          <p:nvPr/>
        </p:nvSpPr>
        <p:spPr>
          <a:xfrm>
            <a:off x="404098" y="8280440"/>
            <a:ext cx="1953339" cy="180380"/>
          </a:xfrm>
          <a:prstGeom prst="rect">
            <a:avLst/>
          </a:prstGeom>
          <a:noFill/>
          <a:ln/>
        </p:spPr>
        <p:txBody>
          <a:bodyPr wrap="none" lIns="0" tIns="0" rIns="0" bIns="0" rtlCol="0" anchor="t"/>
          <a:lstStyle/>
          <a:p>
            <a:pPr marL="0" indent="0" algn="l">
              <a:lnSpc>
                <a:spcPts val="1400"/>
              </a:lnSpc>
              <a:buNone/>
            </a:pPr>
            <a:r>
              <a:rPr lang="en-US" sz="1100" b="1" dirty="0">
                <a:solidFill>
                  <a:srgbClr val="D7E5D8"/>
                </a:solidFill>
                <a:latin typeface="Syne Extra Bold" pitchFamily="34" charset="0"/>
                <a:ea typeface="Syne Extra Bold" pitchFamily="34" charset="-122"/>
                <a:cs typeface="Syne Extra Bold" pitchFamily="34" charset="-120"/>
              </a:rPr>
              <a:t>Foster Alignment</a:t>
            </a:r>
            <a:endParaRPr lang="en-US" sz="1100" dirty="0"/>
          </a:p>
        </p:txBody>
      </p:sp>
      <p:sp>
        <p:nvSpPr>
          <p:cNvPr id="9" name="Text 6"/>
          <p:cNvSpPr/>
          <p:nvPr/>
        </p:nvSpPr>
        <p:spPr>
          <a:xfrm>
            <a:off x="404098" y="8529995"/>
            <a:ext cx="6853357" cy="184785"/>
          </a:xfrm>
          <a:prstGeom prst="rect">
            <a:avLst/>
          </a:prstGeom>
          <a:noFill/>
          <a:ln/>
        </p:spPr>
        <p:txBody>
          <a:bodyPr wrap="none" lIns="0" tIns="0" rIns="0" bIns="0" rtlCol="0" anchor="t"/>
          <a:lstStyle/>
          <a:p>
            <a:pPr marL="0" indent="0" algn="l">
              <a:lnSpc>
                <a:spcPts val="1450"/>
              </a:lnSpc>
              <a:buNone/>
            </a:pPr>
            <a:r>
              <a:rPr lang="en-US" sz="900" dirty="0">
                <a:solidFill>
                  <a:srgbClr val="D7E5D8"/>
                </a:solidFill>
                <a:latin typeface="Syne" pitchFamily="34" charset="0"/>
                <a:ea typeface="Syne" pitchFamily="34" charset="-122"/>
                <a:cs typeface="Syne" pitchFamily="34" charset="-120"/>
              </a:rPr>
              <a:t>Create shared vision and goals across distributed teams using clear communication and documentation</a:t>
            </a:r>
            <a:endParaRPr lang="en-US" sz="900" dirty="0"/>
          </a:p>
        </p:txBody>
      </p:sp>
      <p:sp>
        <p:nvSpPr>
          <p:cNvPr id="10" name="Text 7"/>
          <p:cNvSpPr/>
          <p:nvPr/>
        </p:nvSpPr>
        <p:spPr>
          <a:xfrm>
            <a:off x="7372826" y="8011478"/>
            <a:ext cx="115372" cy="144304"/>
          </a:xfrm>
          <a:prstGeom prst="rect">
            <a:avLst/>
          </a:prstGeom>
          <a:noFill/>
          <a:ln/>
        </p:spPr>
        <p:txBody>
          <a:bodyPr wrap="none" lIns="0" tIns="0" rIns="0" bIns="0" rtlCol="0" anchor="t"/>
          <a:lstStyle/>
          <a:p>
            <a:pPr marL="0" indent="0" algn="l">
              <a:lnSpc>
                <a:spcPts val="1450"/>
              </a:lnSpc>
              <a:buNone/>
            </a:pPr>
            <a:r>
              <a:rPr lang="en-US" sz="900" dirty="0">
                <a:solidFill>
                  <a:srgbClr val="D7E5D8"/>
                </a:solidFill>
                <a:latin typeface="Syne Light" pitchFamily="34" charset="0"/>
                <a:ea typeface="Syne Light" pitchFamily="34" charset="-122"/>
                <a:cs typeface="Syne Light" pitchFamily="34" charset="-120"/>
              </a:rPr>
              <a:t>02</a:t>
            </a:r>
            <a:endParaRPr lang="en-US" sz="900" dirty="0"/>
          </a:p>
        </p:txBody>
      </p:sp>
      <p:sp>
        <p:nvSpPr>
          <p:cNvPr id="11" name="Shape 8"/>
          <p:cNvSpPr/>
          <p:nvPr/>
        </p:nvSpPr>
        <p:spPr>
          <a:xfrm>
            <a:off x="7372826" y="8192333"/>
            <a:ext cx="6853476" cy="15240"/>
          </a:xfrm>
          <a:prstGeom prst="rect">
            <a:avLst/>
          </a:prstGeom>
          <a:solidFill>
            <a:srgbClr val="A9F00F"/>
          </a:solidFill>
          <a:ln/>
        </p:spPr>
      </p:sp>
      <p:sp>
        <p:nvSpPr>
          <p:cNvPr id="12" name="Text 9"/>
          <p:cNvSpPr/>
          <p:nvPr/>
        </p:nvSpPr>
        <p:spPr>
          <a:xfrm>
            <a:off x="7372826" y="8280440"/>
            <a:ext cx="1702951" cy="180380"/>
          </a:xfrm>
          <a:prstGeom prst="rect">
            <a:avLst/>
          </a:prstGeom>
          <a:noFill/>
          <a:ln/>
        </p:spPr>
        <p:txBody>
          <a:bodyPr wrap="none" lIns="0" tIns="0" rIns="0" bIns="0" rtlCol="0" anchor="t"/>
          <a:lstStyle/>
          <a:p>
            <a:pPr marL="0" indent="0" algn="l">
              <a:lnSpc>
                <a:spcPts val="1400"/>
              </a:lnSpc>
              <a:buNone/>
            </a:pPr>
            <a:r>
              <a:rPr lang="en-US" sz="1100" b="1" dirty="0">
                <a:solidFill>
                  <a:srgbClr val="D7E5D8"/>
                </a:solidFill>
                <a:latin typeface="Syne Extra Bold" pitchFamily="34" charset="0"/>
                <a:ea typeface="Syne Extra Bold" pitchFamily="34" charset="-122"/>
                <a:cs typeface="Syne Extra Bold" pitchFamily="34" charset="-120"/>
              </a:rPr>
              <a:t>Integrate Tools</a:t>
            </a:r>
            <a:endParaRPr lang="en-US" sz="1100" dirty="0"/>
          </a:p>
        </p:txBody>
      </p:sp>
      <p:sp>
        <p:nvSpPr>
          <p:cNvPr id="13" name="Text 10"/>
          <p:cNvSpPr/>
          <p:nvPr/>
        </p:nvSpPr>
        <p:spPr>
          <a:xfrm>
            <a:off x="7372826" y="8529995"/>
            <a:ext cx="6853476" cy="184785"/>
          </a:xfrm>
          <a:prstGeom prst="rect">
            <a:avLst/>
          </a:prstGeom>
          <a:noFill/>
          <a:ln/>
        </p:spPr>
        <p:txBody>
          <a:bodyPr wrap="none" lIns="0" tIns="0" rIns="0" bIns="0" rtlCol="0" anchor="t"/>
          <a:lstStyle/>
          <a:p>
            <a:pPr marL="0" indent="0" algn="l">
              <a:lnSpc>
                <a:spcPts val="1450"/>
              </a:lnSpc>
              <a:buNone/>
            </a:pPr>
            <a:r>
              <a:rPr lang="en-US" sz="900" dirty="0">
                <a:solidFill>
                  <a:srgbClr val="D7E5D8"/>
                </a:solidFill>
                <a:latin typeface="Syne" pitchFamily="34" charset="0"/>
                <a:ea typeface="Syne" pitchFamily="34" charset="-122"/>
                <a:cs typeface="Syne" pitchFamily="34" charset="-120"/>
              </a:rPr>
              <a:t>Use collaboration platforms that combine roadmapping, analytics, and feedback to keep everyone synchronized</a:t>
            </a:r>
            <a:endParaRPr lang="en-US" sz="900" dirty="0"/>
          </a:p>
        </p:txBody>
      </p:sp>
      <p:sp>
        <p:nvSpPr>
          <p:cNvPr id="14" name="Text 11"/>
          <p:cNvSpPr/>
          <p:nvPr/>
        </p:nvSpPr>
        <p:spPr>
          <a:xfrm>
            <a:off x="404098" y="8916710"/>
            <a:ext cx="115372" cy="144304"/>
          </a:xfrm>
          <a:prstGeom prst="rect">
            <a:avLst/>
          </a:prstGeom>
          <a:noFill/>
          <a:ln/>
        </p:spPr>
        <p:txBody>
          <a:bodyPr wrap="none" lIns="0" tIns="0" rIns="0" bIns="0" rtlCol="0" anchor="t"/>
          <a:lstStyle/>
          <a:p>
            <a:pPr marL="0" indent="0" algn="l">
              <a:lnSpc>
                <a:spcPts val="1450"/>
              </a:lnSpc>
              <a:buNone/>
            </a:pPr>
            <a:r>
              <a:rPr lang="en-US" sz="900" dirty="0">
                <a:solidFill>
                  <a:srgbClr val="D7E5D8"/>
                </a:solidFill>
                <a:latin typeface="Syne Light" pitchFamily="34" charset="0"/>
                <a:ea typeface="Syne Light" pitchFamily="34" charset="-122"/>
                <a:cs typeface="Syne Light" pitchFamily="34" charset="-120"/>
              </a:rPr>
              <a:t>03</a:t>
            </a:r>
            <a:endParaRPr lang="en-US" sz="900" dirty="0"/>
          </a:p>
        </p:txBody>
      </p:sp>
      <p:sp>
        <p:nvSpPr>
          <p:cNvPr id="15" name="Shape 12"/>
          <p:cNvSpPr/>
          <p:nvPr/>
        </p:nvSpPr>
        <p:spPr>
          <a:xfrm>
            <a:off x="404098" y="9097566"/>
            <a:ext cx="6853357" cy="15240"/>
          </a:xfrm>
          <a:prstGeom prst="rect">
            <a:avLst/>
          </a:prstGeom>
          <a:solidFill>
            <a:srgbClr val="A9F00F"/>
          </a:solidFill>
          <a:ln/>
        </p:spPr>
      </p:sp>
      <p:sp>
        <p:nvSpPr>
          <p:cNvPr id="16" name="Text 13"/>
          <p:cNvSpPr/>
          <p:nvPr/>
        </p:nvSpPr>
        <p:spPr>
          <a:xfrm>
            <a:off x="404098" y="9185672"/>
            <a:ext cx="1905595" cy="180380"/>
          </a:xfrm>
          <a:prstGeom prst="rect">
            <a:avLst/>
          </a:prstGeom>
          <a:noFill/>
          <a:ln/>
        </p:spPr>
        <p:txBody>
          <a:bodyPr wrap="none" lIns="0" tIns="0" rIns="0" bIns="0" rtlCol="0" anchor="t"/>
          <a:lstStyle/>
          <a:p>
            <a:pPr marL="0" indent="0" algn="l">
              <a:lnSpc>
                <a:spcPts val="1400"/>
              </a:lnSpc>
              <a:buNone/>
            </a:pPr>
            <a:r>
              <a:rPr lang="en-US" sz="1100" b="1" dirty="0">
                <a:solidFill>
                  <a:srgbClr val="D7E5D8"/>
                </a:solidFill>
                <a:latin typeface="Syne Extra Bold" pitchFamily="34" charset="0"/>
                <a:ea typeface="Syne Extra Bold" pitchFamily="34" charset="-122"/>
                <a:cs typeface="Syne Extra Bold" pitchFamily="34" charset="-120"/>
              </a:rPr>
              <a:t>Maintain Culture</a:t>
            </a:r>
            <a:endParaRPr lang="en-US" sz="1100" dirty="0"/>
          </a:p>
        </p:txBody>
      </p:sp>
      <p:sp>
        <p:nvSpPr>
          <p:cNvPr id="17" name="Text 14"/>
          <p:cNvSpPr/>
          <p:nvPr/>
        </p:nvSpPr>
        <p:spPr>
          <a:xfrm>
            <a:off x="404098" y="9435227"/>
            <a:ext cx="6853357" cy="184785"/>
          </a:xfrm>
          <a:prstGeom prst="rect">
            <a:avLst/>
          </a:prstGeom>
          <a:noFill/>
          <a:ln/>
        </p:spPr>
        <p:txBody>
          <a:bodyPr wrap="none" lIns="0" tIns="0" rIns="0" bIns="0" rtlCol="0" anchor="t"/>
          <a:lstStyle/>
          <a:p>
            <a:pPr marL="0" indent="0" algn="l">
              <a:lnSpc>
                <a:spcPts val="1450"/>
              </a:lnSpc>
              <a:buNone/>
            </a:pPr>
            <a:r>
              <a:rPr lang="en-US" sz="900" dirty="0">
                <a:solidFill>
                  <a:srgbClr val="D7E5D8"/>
                </a:solidFill>
                <a:latin typeface="Syne" pitchFamily="34" charset="0"/>
                <a:ea typeface="Syne" pitchFamily="34" charset="-122"/>
                <a:cs typeface="Syne" pitchFamily="34" charset="-120"/>
              </a:rPr>
              <a:t>Build team cohesion through intentional rituals, celebrations, and relationship-building activities</a:t>
            </a:r>
            <a:endParaRPr lang="en-US" sz="900" dirty="0"/>
          </a:p>
        </p:txBody>
      </p:sp>
      <p:sp>
        <p:nvSpPr>
          <p:cNvPr id="18" name="Text 15"/>
          <p:cNvSpPr/>
          <p:nvPr/>
        </p:nvSpPr>
        <p:spPr>
          <a:xfrm>
            <a:off x="7372826" y="8916710"/>
            <a:ext cx="115372" cy="144304"/>
          </a:xfrm>
          <a:prstGeom prst="rect">
            <a:avLst/>
          </a:prstGeom>
          <a:noFill/>
          <a:ln/>
        </p:spPr>
        <p:txBody>
          <a:bodyPr wrap="none" lIns="0" tIns="0" rIns="0" bIns="0" rtlCol="0" anchor="t"/>
          <a:lstStyle/>
          <a:p>
            <a:pPr marL="0" indent="0" algn="l">
              <a:lnSpc>
                <a:spcPts val="1450"/>
              </a:lnSpc>
              <a:buNone/>
            </a:pPr>
            <a:r>
              <a:rPr lang="en-US" sz="900" dirty="0">
                <a:solidFill>
                  <a:srgbClr val="D7E5D8"/>
                </a:solidFill>
                <a:latin typeface="Syne Light" pitchFamily="34" charset="0"/>
                <a:ea typeface="Syne Light" pitchFamily="34" charset="-122"/>
                <a:cs typeface="Syne Light" pitchFamily="34" charset="-120"/>
              </a:rPr>
              <a:t>04</a:t>
            </a:r>
            <a:endParaRPr lang="en-US" sz="900" dirty="0"/>
          </a:p>
        </p:txBody>
      </p:sp>
      <p:sp>
        <p:nvSpPr>
          <p:cNvPr id="19" name="Shape 16"/>
          <p:cNvSpPr/>
          <p:nvPr/>
        </p:nvSpPr>
        <p:spPr>
          <a:xfrm>
            <a:off x="7372826" y="9097566"/>
            <a:ext cx="6853476" cy="15240"/>
          </a:xfrm>
          <a:prstGeom prst="rect">
            <a:avLst/>
          </a:prstGeom>
          <a:solidFill>
            <a:srgbClr val="A9F00F"/>
          </a:solidFill>
          <a:ln/>
        </p:spPr>
      </p:sp>
      <p:sp>
        <p:nvSpPr>
          <p:cNvPr id="20" name="Text 17"/>
          <p:cNvSpPr/>
          <p:nvPr/>
        </p:nvSpPr>
        <p:spPr>
          <a:xfrm>
            <a:off x="7372826" y="9185672"/>
            <a:ext cx="1443514" cy="180380"/>
          </a:xfrm>
          <a:prstGeom prst="rect">
            <a:avLst/>
          </a:prstGeom>
          <a:noFill/>
          <a:ln/>
        </p:spPr>
        <p:txBody>
          <a:bodyPr wrap="none" lIns="0" tIns="0" rIns="0" bIns="0" rtlCol="0" anchor="t"/>
          <a:lstStyle/>
          <a:p>
            <a:pPr marL="0" indent="0" algn="l">
              <a:lnSpc>
                <a:spcPts val="1400"/>
              </a:lnSpc>
              <a:buNone/>
            </a:pPr>
            <a:r>
              <a:rPr lang="en-US" sz="1100" b="1" dirty="0">
                <a:solidFill>
                  <a:srgbClr val="D7E5D8"/>
                </a:solidFill>
                <a:latin typeface="Syne Extra Bold" pitchFamily="34" charset="0"/>
                <a:ea typeface="Syne Extra Bold" pitchFamily="34" charset="-122"/>
                <a:cs typeface="Syne Extra Bold" pitchFamily="34" charset="-120"/>
              </a:rPr>
              <a:t>Stay Agile</a:t>
            </a:r>
            <a:endParaRPr lang="en-US" sz="1100" dirty="0"/>
          </a:p>
        </p:txBody>
      </p:sp>
      <p:sp>
        <p:nvSpPr>
          <p:cNvPr id="21" name="Text 18"/>
          <p:cNvSpPr/>
          <p:nvPr/>
        </p:nvSpPr>
        <p:spPr>
          <a:xfrm>
            <a:off x="7372826" y="9435227"/>
            <a:ext cx="6853476" cy="184785"/>
          </a:xfrm>
          <a:prstGeom prst="rect">
            <a:avLst/>
          </a:prstGeom>
          <a:noFill/>
          <a:ln/>
        </p:spPr>
        <p:txBody>
          <a:bodyPr wrap="none" lIns="0" tIns="0" rIns="0" bIns="0" rtlCol="0" anchor="t"/>
          <a:lstStyle/>
          <a:p>
            <a:pPr marL="0" indent="0" algn="l">
              <a:lnSpc>
                <a:spcPts val="1450"/>
              </a:lnSpc>
              <a:buNone/>
            </a:pPr>
            <a:r>
              <a:rPr lang="en-US" sz="900" dirty="0">
                <a:solidFill>
                  <a:srgbClr val="D7E5D8"/>
                </a:solidFill>
                <a:latin typeface="Syne" pitchFamily="34" charset="0"/>
                <a:ea typeface="Syne" pitchFamily="34" charset="-122"/>
                <a:cs typeface="Syne" pitchFamily="34" charset="-120"/>
              </a:rPr>
              <a:t>Agile methodologies remain essential for rapid iteration, responsiveness, and continuous improvement</a:t>
            </a:r>
            <a:endParaRPr lang="en-US" sz="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040130"/>
            <a:ext cx="13042821" cy="1417558"/>
          </a:xfrm>
          <a:prstGeom prst="rect">
            <a:avLst/>
          </a:prstGeom>
          <a:noFill/>
          <a:ln/>
        </p:spPr>
        <p:txBody>
          <a:bodyPr wrap="square" lIns="0" tIns="0" rIns="0" bIns="0" rtlCol="0" anchor="t"/>
          <a:lstStyle/>
          <a:p>
            <a:pPr marL="0" indent="0" algn="l">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Essential Skills for the Modern Product Manager</a:t>
            </a:r>
            <a:endParaRPr lang="en-US" sz="4450" dirty="0"/>
          </a:p>
        </p:txBody>
      </p:sp>
      <p:sp>
        <p:nvSpPr>
          <p:cNvPr id="3" name="Text 1"/>
          <p:cNvSpPr/>
          <p:nvPr/>
        </p:nvSpPr>
        <p:spPr>
          <a:xfrm>
            <a:off x="793790" y="2911316"/>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The product manager role demands a unique blend of technical knowledge, strategic thinking, and leadership capabilities. These four skill areas are non-negotiable for success in 2025.</a:t>
            </a:r>
            <a:endParaRPr lang="en-US" sz="1750" dirty="0"/>
          </a:p>
        </p:txBody>
      </p:sp>
      <p:sp>
        <p:nvSpPr>
          <p:cNvPr id="4" name="Text 2"/>
          <p:cNvSpPr/>
          <p:nvPr/>
        </p:nvSpPr>
        <p:spPr>
          <a:xfrm>
            <a:off x="793790" y="417576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AI Literacy</a:t>
            </a:r>
            <a:endParaRPr lang="en-US" sz="2200" dirty="0"/>
          </a:p>
        </p:txBody>
      </p:sp>
      <p:sp>
        <p:nvSpPr>
          <p:cNvPr id="5" name="Text 3"/>
          <p:cNvSpPr/>
          <p:nvPr/>
        </p:nvSpPr>
        <p:spPr>
          <a:xfrm>
            <a:off x="793790" y="4666178"/>
            <a:ext cx="3048000" cy="1451610"/>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Understanding and leveraging AI tools is the #1 in-demand skill—PMs must know how to apply AI to solve real problems</a:t>
            </a:r>
            <a:endParaRPr lang="en-US" sz="1750" dirty="0"/>
          </a:p>
        </p:txBody>
      </p:sp>
      <p:sp>
        <p:nvSpPr>
          <p:cNvPr id="6" name="Text 4"/>
          <p:cNvSpPr/>
          <p:nvPr/>
        </p:nvSpPr>
        <p:spPr>
          <a:xfrm>
            <a:off x="4125278" y="4175760"/>
            <a:ext cx="3048119" cy="1062990"/>
          </a:xfrm>
          <a:prstGeom prst="rect">
            <a:avLst/>
          </a:prstGeom>
          <a:noFill/>
          <a:ln/>
        </p:spPr>
        <p:txBody>
          <a:bodyPr wrap="squar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Strategic Roadmapping</a:t>
            </a:r>
            <a:endParaRPr lang="en-US" sz="2200" dirty="0"/>
          </a:p>
        </p:txBody>
      </p:sp>
      <p:sp>
        <p:nvSpPr>
          <p:cNvPr id="7" name="Text 5"/>
          <p:cNvSpPr/>
          <p:nvPr/>
        </p:nvSpPr>
        <p:spPr>
          <a:xfrm>
            <a:off x="4125278" y="5374838"/>
            <a:ext cx="3048119" cy="1814513"/>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Balance short-term wins with long-term vision using frameworks like Now-Next-Later to guide decision-making</a:t>
            </a:r>
            <a:endParaRPr lang="en-US" sz="1750" dirty="0"/>
          </a:p>
        </p:txBody>
      </p:sp>
      <p:sp>
        <p:nvSpPr>
          <p:cNvPr id="8" name="Text 6"/>
          <p:cNvSpPr/>
          <p:nvPr/>
        </p:nvSpPr>
        <p:spPr>
          <a:xfrm>
            <a:off x="7456884" y="4175760"/>
            <a:ext cx="3048119" cy="708660"/>
          </a:xfrm>
          <a:prstGeom prst="rect">
            <a:avLst/>
          </a:prstGeom>
          <a:noFill/>
          <a:ln/>
        </p:spPr>
        <p:txBody>
          <a:bodyPr wrap="squar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Data Fluency</a:t>
            </a:r>
            <a:endParaRPr lang="en-US" sz="2200" dirty="0"/>
          </a:p>
        </p:txBody>
      </p:sp>
      <p:sp>
        <p:nvSpPr>
          <p:cNvPr id="9" name="Text 7"/>
          <p:cNvSpPr/>
          <p:nvPr/>
        </p:nvSpPr>
        <p:spPr>
          <a:xfrm>
            <a:off x="7456884" y="5020508"/>
            <a:ext cx="3048119" cy="1451610"/>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Interpret analytics to drive decisions, measure impact, and validate assumptions with evidence</a:t>
            </a:r>
            <a:endParaRPr lang="en-US" sz="1750" dirty="0"/>
          </a:p>
        </p:txBody>
      </p:sp>
      <p:sp>
        <p:nvSpPr>
          <p:cNvPr id="10" name="Text 8"/>
          <p:cNvSpPr/>
          <p:nvPr/>
        </p:nvSpPr>
        <p:spPr>
          <a:xfrm>
            <a:off x="10788491" y="4175760"/>
            <a:ext cx="3048119" cy="1062990"/>
          </a:xfrm>
          <a:prstGeom prst="rect">
            <a:avLst/>
          </a:prstGeom>
          <a:noFill/>
          <a:ln/>
        </p:spPr>
        <p:txBody>
          <a:bodyPr wrap="squar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Cross-Functional Leadership</a:t>
            </a:r>
            <a:endParaRPr lang="en-US" sz="2200" dirty="0"/>
          </a:p>
        </p:txBody>
      </p:sp>
      <p:sp>
        <p:nvSpPr>
          <p:cNvPr id="11" name="Text 9"/>
          <p:cNvSpPr/>
          <p:nvPr/>
        </p:nvSpPr>
        <p:spPr>
          <a:xfrm>
            <a:off x="10788491" y="5374838"/>
            <a:ext cx="3048119" cy="1451610"/>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Master storytelling and collaboration across business, tech, and customer teams to drive alignment</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30674" y="495419"/>
            <a:ext cx="13369052" cy="1126331"/>
          </a:xfrm>
          <a:prstGeom prst="rect">
            <a:avLst/>
          </a:prstGeom>
          <a:noFill/>
          <a:ln/>
        </p:spPr>
        <p:txBody>
          <a:bodyPr wrap="square" lIns="0" tIns="0" rIns="0" bIns="0" rtlCol="0" anchor="t"/>
          <a:lstStyle/>
          <a:p>
            <a:pPr marL="0" indent="0" algn="l">
              <a:lnSpc>
                <a:spcPts val="4400"/>
              </a:lnSpc>
              <a:buNone/>
            </a:pPr>
            <a:r>
              <a:rPr lang="en-US" sz="3500" b="1" dirty="0">
                <a:solidFill>
                  <a:srgbClr val="F0F4F1"/>
                </a:solidFill>
                <a:latin typeface="Syne Extra Bold" pitchFamily="34" charset="0"/>
                <a:ea typeface="Syne Extra Bold" pitchFamily="34" charset="-122"/>
                <a:cs typeface="Syne Extra Bold" pitchFamily="34" charset="-120"/>
              </a:rPr>
              <a:t>Tools Powering Product Management Today</a:t>
            </a:r>
            <a:endParaRPr lang="en-US" sz="3500" dirty="0"/>
          </a:p>
        </p:txBody>
      </p:sp>
      <p:sp>
        <p:nvSpPr>
          <p:cNvPr id="3" name="Text 1"/>
          <p:cNvSpPr/>
          <p:nvPr/>
        </p:nvSpPr>
        <p:spPr>
          <a:xfrm>
            <a:off x="630674" y="1982033"/>
            <a:ext cx="13369052" cy="576263"/>
          </a:xfrm>
          <a:prstGeom prst="rect">
            <a:avLst/>
          </a:prstGeom>
          <a:noFill/>
          <a:ln/>
        </p:spPr>
        <p:txBody>
          <a:bodyPr wrap="square" lIns="0" tIns="0" rIns="0" bIns="0" rtlCol="0" anchor="t"/>
          <a:lstStyle/>
          <a:p>
            <a:pPr marL="0" indent="0" algn="l">
              <a:lnSpc>
                <a:spcPts val="2250"/>
              </a:lnSpc>
              <a:buNone/>
            </a:pPr>
            <a:r>
              <a:rPr lang="en-US" sz="1400" dirty="0">
                <a:solidFill>
                  <a:srgbClr val="D7E5D8"/>
                </a:solidFill>
                <a:latin typeface="Syne" pitchFamily="34" charset="0"/>
                <a:ea typeface="Syne" pitchFamily="34" charset="-122"/>
                <a:cs typeface="Syne" pitchFamily="34" charset="-120"/>
              </a:rPr>
              <a:t>The right tools can make or break product team productivity. Modern product management platforms integrate planning, tracking, analytics, and collaboration into seamless workflows.</a:t>
            </a:r>
            <a:endParaRPr lang="en-US" sz="1400" dirty="0"/>
          </a:p>
        </p:txBody>
      </p:sp>
      <p:sp>
        <p:nvSpPr>
          <p:cNvPr id="4" name="Shape 2"/>
          <p:cNvSpPr/>
          <p:nvPr/>
        </p:nvSpPr>
        <p:spPr>
          <a:xfrm>
            <a:off x="630674" y="2760940"/>
            <a:ext cx="6594396" cy="1912501"/>
          </a:xfrm>
          <a:prstGeom prst="roundRect">
            <a:avLst>
              <a:gd name="adj" fmla="val 3957"/>
            </a:avLst>
          </a:prstGeom>
          <a:solidFill>
            <a:srgbClr val="152025">
              <a:alpha val="95000"/>
            </a:srgbClr>
          </a:solidFill>
          <a:ln w="22860">
            <a:solidFill>
              <a:srgbClr val="6D9121"/>
            </a:solidFill>
            <a:prstDash val="solid"/>
          </a:ln>
        </p:spPr>
      </p:sp>
      <p:sp>
        <p:nvSpPr>
          <p:cNvPr id="5" name="Shape 3"/>
          <p:cNvSpPr/>
          <p:nvPr/>
        </p:nvSpPr>
        <p:spPr>
          <a:xfrm>
            <a:off x="653534" y="2783800"/>
            <a:ext cx="6548676" cy="540544"/>
          </a:xfrm>
          <a:prstGeom prst="roundRect">
            <a:avLst>
              <a:gd name="adj" fmla="val 8926"/>
            </a:avLst>
          </a:prstGeom>
          <a:solidFill>
            <a:srgbClr val="547808"/>
          </a:solidFill>
          <a:ln/>
        </p:spPr>
      </p:sp>
      <p:pic>
        <p:nvPicPr>
          <p:cNvPr id="6" name="Image 0" descr="preencoded.png"/>
          <p:cNvPicPr>
            <a:picLocks noChangeAspect="1"/>
          </p:cNvPicPr>
          <p:nvPr/>
        </p:nvPicPr>
        <p:blipFill>
          <a:blip r:embed="rId3"/>
          <a:stretch>
            <a:fillRect/>
          </a:stretch>
        </p:blipFill>
        <p:spPr>
          <a:xfrm>
            <a:off x="3792736" y="2881313"/>
            <a:ext cx="270272" cy="337780"/>
          </a:xfrm>
          <a:prstGeom prst="rect">
            <a:avLst/>
          </a:prstGeom>
        </p:spPr>
      </p:pic>
      <p:sp>
        <p:nvSpPr>
          <p:cNvPr id="7" name="Text 4"/>
          <p:cNvSpPr/>
          <p:nvPr/>
        </p:nvSpPr>
        <p:spPr>
          <a:xfrm>
            <a:off x="833676" y="3504486"/>
            <a:ext cx="2252305" cy="281583"/>
          </a:xfrm>
          <a:prstGeom prst="rect">
            <a:avLst/>
          </a:prstGeom>
          <a:noFill/>
          <a:ln/>
        </p:spPr>
        <p:txBody>
          <a:bodyPr wrap="none" lIns="0" tIns="0" rIns="0" bIns="0" rtlCol="0" anchor="t"/>
          <a:lstStyle/>
          <a:p>
            <a:pPr marL="0" indent="0" algn="l">
              <a:lnSpc>
                <a:spcPts val="2200"/>
              </a:lnSpc>
              <a:buNone/>
            </a:pPr>
            <a:r>
              <a:rPr lang="en-US" sz="1750" b="1" dirty="0">
                <a:solidFill>
                  <a:srgbClr val="D7E5D8"/>
                </a:solidFill>
                <a:latin typeface="Syne Extra Bold" pitchFamily="34" charset="0"/>
                <a:ea typeface="Syne Extra Bold" pitchFamily="34" charset="-122"/>
                <a:cs typeface="Syne Extra Bold" pitchFamily="34" charset="-120"/>
              </a:rPr>
              <a:t>Linear</a:t>
            </a:r>
            <a:endParaRPr lang="en-US" sz="1750" dirty="0"/>
          </a:p>
        </p:txBody>
      </p:sp>
      <p:sp>
        <p:nvSpPr>
          <p:cNvPr id="8" name="Text 5"/>
          <p:cNvSpPr/>
          <p:nvPr/>
        </p:nvSpPr>
        <p:spPr>
          <a:xfrm>
            <a:off x="833676" y="3894177"/>
            <a:ext cx="6188393" cy="576263"/>
          </a:xfrm>
          <a:prstGeom prst="rect">
            <a:avLst/>
          </a:prstGeom>
          <a:noFill/>
          <a:ln/>
        </p:spPr>
        <p:txBody>
          <a:bodyPr wrap="square" lIns="0" tIns="0" rIns="0" bIns="0" rtlCol="0" anchor="t"/>
          <a:lstStyle/>
          <a:p>
            <a:pPr marL="0" indent="0" algn="l">
              <a:lnSpc>
                <a:spcPts val="2250"/>
              </a:lnSpc>
              <a:buNone/>
            </a:pPr>
            <a:r>
              <a:rPr lang="en-US" sz="1400" dirty="0">
                <a:solidFill>
                  <a:srgbClr val="D7E5D8"/>
                </a:solidFill>
                <a:latin typeface="Syne" pitchFamily="34" charset="0"/>
                <a:ea typeface="Syne" pitchFamily="34" charset="-122"/>
                <a:cs typeface="Syne" pitchFamily="34" charset="-120"/>
              </a:rPr>
              <a:t>Fast, intuitive issue tracking and sprint planning designed for modern engineering teams who value speed and simplicity</a:t>
            </a:r>
            <a:endParaRPr lang="en-US" sz="1400" dirty="0"/>
          </a:p>
        </p:txBody>
      </p:sp>
      <p:sp>
        <p:nvSpPr>
          <p:cNvPr id="9" name="Shape 6"/>
          <p:cNvSpPr/>
          <p:nvPr/>
        </p:nvSpPr>
        <p:spPr>
          <a:xfrm>
            <a:off x="7405211" y="2760940"/>
            <a:ext cx="6594515" cy="1912501"/>
          </a:xfrm>
          <a:prstGeom prst="roundRect">
            <a:avLst>
              <a:gd name="adj" fmla="val 3957"/>
            </a:avLst>
          </a:prstGeom>
          <a:solidFill>
            <a:srgbClr val="152025">
              <a:alpha val="95000"/>
            </a:srgbClr>
          </a:solidFill>
          <a:ln w="22860">
            <a:solidFill>
              <a:srgbClr val="6D9121"/>
            </a:solidFill>
            <a:prstDash val="solid"/>
          </a:ln>
        </p:spPr>
      </p:sp>
      <p:sp>
        <p:nvSpPr>
          <p:cNvPr id="10" name="Shape 7"/>
          <p:cNvSpPr/>
          <p:nvPr/>
        </p:nvSpPr>
        <p:spPr>
          <a:xfrm>
            <a:off x="7428071" y="2783800"/>
            <a:ext cx="6548795" cy="540544"/>
          </a:xfrm>
          <a:prstGeom prst="roundRect">
            <a:avLst>
              <a:gd name="adj" fmla="val 8926"/>
            </a:avLst>
          </a:prstGeom>
          <a:solidFill>
            <a:srgbClr val="547808"/>
          </a:solidFill>
          <a:ln/>
        </p:spPr>
      </p:sp>
      <p:pic>
        <p:nvPicPr>
          <p:cNvPr id="11" name="Image 1" descr="preencoded.png"/>
          <p:cNvPicPr>
            <a:picLocks noChangeAspect="1"/>
          </p:cNvPicPr>
          <p:nvPr/>
        </p:nvPicPr>
        <p:blipFill>
          <a:blip r:embed="rId4"/>
          <a:stretch>
            <a:fillRect/>
          </a:stretch>
        </p:blipFill>
        <p:spPr>
          <a:xfrm>
            <a:off x="10567273" y="2881313"/>
            <a:ext cx="270272" cy="337780"/>
          </a:xfrm>
          <a:prstGeom prst="rect">
            <a:avLst/>
          </a:prstGeom>
        </p:spPr>
      </p:pic>
      <p:sp>
        <p:nvSpPr>
          <p:cNvPr id="12" name="Text 8"/>
          <p:cNvSpPr/>
          <p:nvPr/>
        </p:nvSpPr>
        <p:spPr>
          <a:xfrm>
            <a:off x="7608213" y="3504486"/>
            <a:ext cx="2389584" cy="281583"/>
          </a:xfrm>
          <a:prstGeom prst="rect">
            <a:avLst/>
          </a:prstGeom>
          <a:noFill/>
          <a:ln/>
        </p:spPr>
        <p:txBody>
          <a:bodyPr wrap="none" lIns="0" tIns="0" rIns="0" bIns="0" rtlCol="0" anchor="t"/>
          <a:lstStyle/>
          <a:p>
            <a:pPr marL="0" indent="0" algn="l">
              <a:lnSpc>
                <a:spcPts val="2200"/>
              </a:lnSpc>
              <a:buNone/>
            </a:pPr>
            <a:r>
              <a:rPr lang="en-US" sz="1750" b="1" dirty="0">
                <a:solidFill>
                  <a:srgbClr val="D7E5D8"/>
                </a:solidFill>
                <a:latin typeface="Syne Extra Bold" pitchFamily="34" charset="0"/>
                <a:ea typeface="Syne Extra Bold" pitchFamily="34" charset="-122"/>
                <a:cs typeface="Syne Extra Bold" pitchFamily="34" charset="-120"/>
              </a:rPr>
              <a:t>Monday.com</a:t>
            </a:r>
            <a:endParaRPr lang="en-US" sz="1750" dirty="0"/>
          </a:p>
        </p:txBody>
      </p:sp>
      <p:sp>
        <p:nvSpPr>
          <p:cNvPr id="13" name="Text 9"/>
          <p:cNvSpPr/>
          <p:nvPr/>
        </p:nvSpPr>
        <p:spPr>
          <a:xfrm>
            <a:off x="7608213" y="3894177"/>
            <a:ext cx="6188512" cy="576263"/>
          </a:xfrm>
          <a:prstGeom prst="rect">
            <a:avLst/>
          </a:prstGeom>
          <a:noFill/>
          <a:ln/>
        </p:spPr>
        <p:txBody>
          <a:bodyPr wrap="square" lIns="0" tIns="0" rIns="0" bIns="0" rtlCol="0" anchor="t"/>
          <a:lstStyle/>
          <a:p>
            <a:pPr marL="0" indent="0" algn="l">
              <a:lnSpc>
                <a:spcPts val="2250"/>
              </a:lnSpc>
              <a:buNone/>
            </a:pPr>
            <a:r>
              <a:rPr lang="en-US" sz="1400" dirty="0">
                <a:solidFill>
                  <a:srgbClr val="D7E5D8"/>
                </a:solidFill>
                <a:latin typeface="Syne" pitchFamily="34" charset="0"/>
                <a:ea typeface="Syne" pitchFamily="34" charset="-122"/>
                <a:cs typeface="Syne" pitchFamily="34" charset="-120"/>
              </a:rPr>
              <a:t>Highly customizable workflows that adapt to diverse team needs, from simple task tracking to complex project management</a:t>
            </a:r>
            <a:endParaRPr lang="en-US" sz="1400" dirty="0"/>
          </a:p>
        </p:txBody>
      </p:sp>
      <p:sp>
        <p:nvSpPr>
          <p:cNvPr id="14" name="Shape 10"/>
          <p:cNvSpPr/>
          <p:nvPr/>
        </p:nvSpPr>
        <p:spPr>
          <a:xfrm>
            <a:off x="630674" y="4853583"/>
            <a:ext cx="6594396" cy="1912501"/>
          </a:xfrm>
          <a:prstGeom prst="roundRect">
            <a:avLst>
              <a:gd name="adj" fmla="val 3957"/>
            </a:avLst>
          </a:prstGeom>
          <a:solidFill>
            <a:srgbClr val="152025">
              <a:alpha val="95000"/>
            </a:srgbClr>
          </a:solidFill>
          <a:ln w="22860">
            <a:solidFill>
              <a:srgbClr val="6D9121"/>
            </a:solidFill>
            <a:prstDash val="solid"/>
          </a:ln>
        </p:spPr>
      </p:sp>
      <p:sp>
        <p:nvSpPr>
          <p:cNvPr id="15" name="Shape 11"/>
          <p:cNvSpPr/>
          <p:nvPr/>
        </p:nvSpPr>
        <p:spPr>
          <a:xfrm>
            <a:off x="653534" y="4876443"/>
            <a:ext cx="6548676" cy="540544"/>
          </a:xfrm>
          <a:prstGeom prst="roundRect">
            <a:avLst>
              <a:gd name="adj" fmla="val 8926"/>
            </a:avLst>
          </a:prstGeom>
          <a:solidFill>
            <a:srgbClr val="547808"/>
          </a:solidFill>
          <a:ln/>
        </p:spPr>
      </p:sp>
      <p:pic>
        <p:nvPicPr>
          <p:cNvPr id="16" name="Image 2" descr="preencoded.png"/>
          <p:cNvPicPr>
            <a:picLocks noChangeAspect="1"/>
          </p:cNvPicPr>
          <p:nvPr/>
        </p:nvPicPr>
        <p:blipFill>
          <a:blip r:embed="rId5"/>
          <a:stretch>
            <a:fillRect/>
          </a:stretch>
        </p:blipFill>
        <p:spPr>
          <a:xfrm>
            <a:off x="3792736" y="4973955"/>
            <a:ext cx="270272" cy="337780"/>
          </a:xfrm>
          <a:prstGeom prst="rect">
            <a:avLst/>
          </a:prstGeom>
        </p:spPr>
      </p:pic>
      <p:sp>
        <p:nvSpPr>
          <p:cNvPr id="17" name="Text 12"/>
          <p:cNvSpPr/>
          <p:nvPr/>
        </p:nvSpPr>
        <p:spPr>
          <a:xfrm>
            <a:off x="833676" y="5597128"/>
            <a:ext cx="3518178" cy="281583"/>
          </a:xfrm>
          <a:prstGeom prst="rect">
            <a:avLst/>
          </a:prstGeom>
          <a:noFill/>
          <a:ln/>
        </p:spPr>
        <p:txBody>
          <a:bodyPr wrap="none" lIns="0" tIns="0" rIns="0" bIns="0" rtlCol="0" anchor="t"/>
          <a:lstStyle/>
          <a:p>
            <a:pPr marL="0" indent="0" algn="l">
              <a:lnSpc>
                <a:spcPts val="2200"/>
              </a:lnSpc>
              <a:buNone/>
            </a:pPr>
            <a:r>
              <a:rPr lang="en-US" sz="1750" b="1" dirty="0">
                <a:solidFill>
                  <a:srgbClr val="D7E5D8"/>
                </a:solidFill>
                <a:latin typeface="Syne Extra Bold" pitchFamily="34" charset="0"/>
                <a:ea typeface="Syne Extra Bold" pitchFamily="34" charset="-122"/>
                <a:cs typeface="Syne Extra Bold" pitchFamily="34" charset="-120"/>
              </a:rPr>
              <a:t>Analytics Platforms</a:t>
            </a:r>
            <a:endParaRPr lang="en-US" sz="1750" dirty="0"/>
          </a:p>
        </p:txBody>
      </p:sp>
      <p:sp>
        <p:nvSpPr>
          <p:cNvPr id="18" name="Text 13"/>
          <p:cNvSpPr/>
          <p:nvPr/>
        </p:nvSpPr>
        <p:spPr>
          <a:xfrm>
            <a:off x="833676" y="5986820"/>
            <a:ext cx="6188393" cy="576263"/>
          </a:xfrm>
          <a:prstGeom prst="rect">
            <a:avLst/>
          </a:prstGeom>
          <a:noFill/>
          <a:ln/>
        </p:spPr>
        <p:txBody>
          <a:bodyPr wrap="square" lIns="0" tIns="0" rIns="0" bIns="0" rtlCol="0" anchor="t"/>
          <a:lstStyle/>
          <a:p>
            <a:pPr marL="0" indent="0" algn="l">
              <a:lnSpc>
                <a:spcPts val="2250"/>
              </a:lnSpc>
              <a:buNone/>
            </a:pPr>
            <a:r>
              <a:rPr lang="en-US" sz="1400" dirty="0">
                <a:solidFill>
                  <a:srgbClr val="D7E5D8"/>
                </a:solidFill>
                <a:latin typeface="Syne" pitchFamily="34" charset="0"/>
                <a:ea typeface="Syne" pitchFamily="34" charset="-122"/>
                <a:cs typeface="Syne" pitchFamily="34" charset="-120"/>
              </a:rPr>
              <a:t>Integration with Amplitude, Mixpanel, and similar tools provides crucial insights into user behavior and product performance</a:t>
            </a:r>
            <a:endParaRPr lang="en-US" sz="1400" dirty="0"/>
          </a:p>
        </p:txBody>
      </p:sp>
      <p:sp>
        <p:nvSpPr>
          <p:cNvPr id="19" name="Shape 14"/>
          <p:cNvSpPr/>
          <p:nvPr/>
        </p:nvSpPr>
        <p:spPr>
          <a:xfrm>
            <a:off x="7405211" y="4853583"/>
            <a:ext cx="6594515" cy="1912501"/>
          </a:xfrm>
          <a:prstGeom prst="roundRect">
            <a:avLst>
              <a:gd name="adj" fmla="val 3957"/>
            </a:avLst>
          </a:prstGeom>
          <a:solidFill>
            <a:srgbClr val="152025">
              <a:alpha val="95000"/>
            </a:srgbClr>
          </a:solidFill>
          <a:ln w="22860">
            <a:solidFill>
              <a:srgbClr val="6D9121"/>
            </a:solidFill>
            <a:prstDash val="solid"/>
          </a:ln>
        </p:spPr>
      </p:sp>
      <p:sp>
        <p:nvSpPr>
          <p:cNvPr id="20" name="Shape 15"/>
          <p:cNvSpPr/>
          <p:nvPr/>
        </p:nvSpPr>
        <p:spPr>
          <a:xfrm>
            <a:off x="7428071" y="4876443"/>
            <a:ext cx="6548795" cy="540544"/>
          </a:xfrm>
          <a:prstGeom prst="roundRect">
            <a:avLst>
              <a:gd name="adj" fmla="val 8926"/>
            </a:avLst>
          </a:prstGeom>
          <a:solidFill>
            <a:srgbClr val="547808"/>
          </a:solidFill>
          <a:ln/>
        </p:spPr>
      </p:sp>
      <p:pic>
        <p:nvPicPr>
          <p:cNvPr id="21" name="Image 3" descr="preencoded.png"/>
          <p:cNvPicPr>
            <a:picLocks noChangeAspect="1"/>
          </p:cNvPicPr>
          <p:nvPr/>
        </p:nvPicPr>
        <p:blipFill>
          <a:blip r:embed="rId6"/>
          <a:stretch>
            <a:fillRect/>
          </a:stretch>
        </p:blipFill>
        <p:spPr>
          <a:xfrm>
            <a:off x="10567273" y="4973955"/>
            <a:ext cx="270272" cy="337780"/>
          </a:xfrm>
          <a:prstGeom prst="rect">
            <a:avLst/>
          </a:prstGeom>
        </p:spPr>
      </p:pic>
      <p:sp>
        <p:nvSpPr>
          <p:cNvPr id="22" name="Text 16"/>
          <p:cNvSpPr/>
          <p:nvPr/>
        </p:nvSpPr>
        <p:spPr>
          <a:xfrm>
            <a:off x="7608213" y="5597128"/>
            <a:ext cx="2944773" cy="281583"/>
          </a:xfrm>
          <a:prstGeom prst="rect">
            <a:avLst/>
          </a:prstGeom>
          <a:noFill/>
          <a:ln/>
        </p:spPr>
        <p:txBody>
          <a:bodyPr wrap="none" lIns="0" tIns="0" rIns="0" bIns="0" rtlCol="0" anchor="t"/>
          <a:lstStyle/>
          <a:p>
            <a:pPr marL="0" indent="0" algn="l">
              <a:lnSpc>
                <a:spcPts val="2200"/>
              </a:lnSpc>
              <a:buNone/>
            </a:pPr>
            <a:r>
              <a:rPr lang="en-US" sz="1750" b="1" dirty="0">
                <a:solidFill>
                  <a:srgbClr val="D7E5D8"/>
                </a:solidFill>
                <a:latin typeface="Syne Extra Bold" pitchFamily="34" charset="0"/>
                <a:ea typeface="Syne Extra Bold" pitchFamily="34" charset="-122"/>
                <a:cs typeface="Syne Extra Bold" pitchFamily="34" charset="-120"/>
              </a:rPr>
              <a:t>CRM Integration</a:t>
            </a:r>
            <a:endParaRPr lang="en-US" sz="1750" dirty="0"/>
          </a:p>
        </p:txBody>
      </p:sp>
      <p:sp>
        <p:nvSpPr>
          <p:cNvPr id="23" name="Text 17"/>
          <p:cNvSpPr/>
          <p:nvPr/>
        </p:nvSpPr>
        <p:spPr>
          <a:xfrm>
            <a:off x="7608213" y="5986820"/>
            <a:ext cx="6188512" cy="576263"/>
          </a:xfrm>
          <a:prstGeom prst="rect">
            <a:avLst/>
          </a:prstGeom>
          <a:noFill/>
          <a:ln/>
        </p:spPr>
        <p:txBody>
          <a:bodyPr wrap="square" lIns="0" tIns="0" rIns="0" bIns="0" rtlCol="0" anchor="t"/>
          <a:lstStyle/>
          <a:p>
            <a:pPr marL="0" indent="0" algn="l">
              <a:lnSpc>
                <a:spcPts val="2250"/>
              </a:lnSpc>
              <a:buNone/>
            </a:pPr>
            <a:r>
              <a:rPr lang="en-US" sz="1400" dirty="0">
                <a:solidFill>
                  <a:srgbClr val="D7E5D8"/>
                </a:solidFill>
                <a:latin typeface="Syne" pitchFamily="34" charset="0"/>
                <a:ea typeface="Syne" pitchFamily="34" charset="-122"/>
                <a:cs typeface="Syne" pitchFamily="34" charset="-120"/>
              </a:rPr>
              <a:t>Connecting with Salesforce and other CRM systems closes the loop between product development and revenue outcomes</a:t>
            </a:r>
            <a:endParaRPr lang="en-US" sz="1400" dirty="0"/>
          </a:p>
        </p:txBody>
      </p:sp>
      <p:sp>
        <p:nvSpPr>
          <p:cNvPr id="24" name="Shape 18"/>
          <p:cNvSpPr/>
          <p:nvPr/>
        </p:nvSpPr>
        <p:spPr>
          <a:xfrm>
            <a:off x="630674" y="6968728"/>
            <a:ext cx="13369052" cy="765453"/>
          </a:xfrm>
          <a:prstGeom prst="roundRect">
            <a:avLst>
              <a:gd name="adj" fmla="val 9887"/>
            </a:avLst>
          </a:prstGeom>
          <a:solidFill>
            <a:srgbClr val="334805"/>
          </a:solidFill>
          <a:ln/>
        </p:spPr>
      </p:sp>
      <p:pic>
        <p:nvPicPr>
          <p:cNvPr id="25" name="Image 4" descr="preencoded.png"/>
          <p:cNvPicPr>
            <a:picLocks noChangeAspect="1"/>
          </p:cNvPicPr>
          <p:nvPr/>
        </p:nvPicPr>
        <p:blipFill>
          <a:blip r:embed="rId7"/>
          <a:stretch>
            <a:fillRect/>
          </a:stretch>
        </p:blipFill>
        <p:spPr>
          <a:xfrm>
            <a:off x="810816" y="7234357"/>
            <a:ext cx="225147" cy="180142"/>
          </a:xfrm>
          <a:prstGeom prst="rect">
            <a:avLst/>
          </a:prstGeom>
        </p:spPr>
      </p:pic>
      <p:sp>
        <p:nvSpPr>
          <p:cNvPr id="26" name="Text 19"/>
          <p:cNvSpPr/>
          <p:nvPr/>
        </p:nvSpPr>
        <p:spPr>
          <a:xfrm>
            <a:off x="1216104" y="7193875"/>
            <a:ext cx="12603480" cy="288131"/>
          </a:xfrm>
          <a:prstGeom prst="rect">
            <a:avLst/>
          </a:prstGeom>
          <a:noFill/>
          <a:ln/>
        </p:spPr>
        <p:txBody>
          <a:bodyPr wrap="none" lIns="0" tIns="0" rIns="0" bIns="0" rtlCol="0" anchor="t"/>
          <a:lstStyle/>
          <a:p>
            <a:pPr marL="0" indent="0" algn="l">
              <a:lnSpc>
                <a:spcPts val="2250"/>
              </a:lnSpc>
              <a:buNone/>
            </a:pPr>
            <a:r>
              <a:rPr lang="en-US" sz="1400" b="1" dirty="0">
                <a:solidFill>
                  <a:srgbClr val="FFFFFF"/>
                </a:solidFill>
                <a:latin typeface="Syne" pitchFamily="34" charset="0"/>
                <a:ea typeface="Syne" pitchFamily="34" charset="-122"/>
                <a:cs typeface="Syne" pitchFamily="34" charset="-120"/>
              </a:rPr>
              <a:t>Key Selection Criteria:</a:t>
            </a:r>
            <a:r>
              <a:rPr lang="en-US" sz="1400" dirty="0">
                <a:solidFill>
                  <a:srgbClr val="FFFFFF"/>
                </a:solidFill>
                <a:latin typeface="Syne" pitchFamily="34" charset="0"/>
                <a:ea typeface="Syne" pitchFamily="34" charset="-122"/>
                <a:cs typeface="Syne" pitchFamily="34" charset="-120"/>
              </a:rPr>
              <a:t> Choose scalable, easy-to-adopt tools that integrate well with your existing tech stack to reduce friction and accelerate delivery.</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909</Words>
  <Application>Microsoft Office PowerPoint</Application>
  <PresentationFormat>Custom</PresentationFormat>
  <Paragraphs>110</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Calibri</vt:lpstr>
      <vt:lpstr>Syne Light</vt:lpstr>
      <vt:lpstr>Arial</vt:lpstr>
      <vt:lpstr>Syne Extra Bold</vt:lpstr>
      <vt:lpstr>Syne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HP</cp:lastModifiedBy>
  <cp:revision>2</cp:revision>
  <dcterms:created xsi:type="dcterms:W3CDTF">2025-10-15T17:40:46Z</dcterms:created>
  <dcterms:modified xsi:type="dcterms:W3CDTF">2025-10-16T13:20:21Z</dcterms:modified>
</cp:coreProperties>
</file>